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300" r:id="rId2"/>
    <p:sldId id="320" r:id="rId3"/>
    <p:sldId id="400" r:id="rId4"/>
    <p:sldId id="401" r:id="rId5"/>
    <p:sldId id="388" r:id="rId6"/>
    <p:sldId id="402" r:id="rId7"/>
    <p:sldId id="367" r:id="rId8"/>
    <p:sldId id="398" r:id="rId9"/>
    <p:sldId id="392" r:id="rId10"/>
    <p:sldId id="393" r:id="rId11"/>
    <p:sldId id="399" r:id="rId12"/>
    <p:sldId id="370" r:id="rId13"/>
    <p:sldId id="305" r:id="rId14"/>
    <p:sldId id="278"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000014"/>
    <a:srgbClr val="007579"/>
    <a:srgbClr val="007840"/>
    <a:srgbClr val="F7F7F7"/>
    <a:srgbClr val="E3E3E3"/>
    <a:srgbClr val="00AF6F"/>
    <a:srgbClr val="5B5D5D"/>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7158" autoAdjust="0"/>
  </p:normalViewPr>
  <p:slideViewPr>
    <p:cSldViewPr snapToGrid="0">
      <p:cViewPr varScale="1">
        <p:scale>
          <a:sx n="115" d="100"/>
          <a:sy n="115" d="100"/>
        </p:scale>
        <p:origin x="1000"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3/6/20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255354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395780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5300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62896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20935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56408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1353391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p:cNvSpPr/>
          <p:nvPr/>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
        <p:nvSpPr>
          <p:cNvPr id="9" name="Title 1"/>
          <p:cNvSpPr>
            <a:spLocks noGrp="1"/>
          </p:cNvSpPr>
          <p:nvPr>
            <p:ph type="ctrTitle" hasCustomPrompt="1"/>
          </p:nvPr>
        </p:nvSpPr>
        <p:spPr>
          <a:xfrm>
            <a:off x="4457700" y="2015436"/>
            <a:ext cx="4221049" cy="706657"/>
          </a:xfrm>
          <a:prstGeom prst="rect">
            <a:avLst/>
          </a:prstGeom>
        </p:spPr>
        <p:txBody>
          <a:bodyPr vert="horz" lIns="91440" tIns="45720" rIns="91440" bIns="45720" rtlCol="0" anchor="b" anchorCtr="0">
            <a:normAutofit/>
          </a:bodyPr>
          <a:lstStyle>
            <a:lvl1pPr algn="l">
              <a:lnSpc>
                <a:spcPct val="100000"/>
              </a:lnSpc>
              <a:defRPr lang="en-US" sz="405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458180" y="2744130"/>
            <a:ext cx="4221694" cy="453733"/>
          </a:xfrm>
          <a:prstGeom prst="rect">
            <a:avLst/>
          </a:prstGeom>
        </p:spPr>
        <p:txBody>
          <a:bodyPr vert="horz" lIns="91440" tIns="45720" rIns="91440" bIns="45720" rtlCol="0" anchor="t">
            <a:normAutofit/>
          </a:bodyPr>
          <a:lstStyle>
            <a:lvl1pPr algn="l">
              <a:defRPr lang="en-US" sz="15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tangle 7"/>
          <p:cNvSpPr/>
          <p:nvPr userDrawn="1"/>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Tree>
    <p:extLst>
      <p:ext uri="{BB962C8B-B14F-4D97-AF65-F5344CB8AC3E}">
        <p14:creationId xmlns:p14="http://schemas.microsoft.com/office/powerpoint/2010/main" val="27706984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95993" y="310259"/>
            <a:ext cx="8393282" cy="498667"/>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493284"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4929741"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493283"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4929741"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17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4634" y="1246522"/>
            <a:ext cx="8229600" cy="3466058"/>
          </a:xfrm>
          <a:prstGeom prst="rect">
            <a:avLst/>
          </a:prstGeom>
        </p:spPr>
        <p:txBody>
          <a:bodyPr>
            <a:normAutofit/>
          </a:bodyPr>
          <a:lstStyle>
            <a:lvl1pPr marL="0" indent="0">
              <a:buClr>
                <a:schemeClr val="accent3"/>
              </a:buClr>
              <a:buFont typeface="Arial"/>
              <a:buNone/>
              <a:defRPr sz="1500">
                <a:solidFill>
                  <a:srgbClr val="595959"/>
                </a:solidFill>
                <a:latin typeface="Gotham Light" pitchFamily="50" charset="0"/>
                <a:cs typeface="Gotham Light" pitchFamily="50" charset="0"/>
              </a:defRPr>
            </a:lvl1pPr>
            <a:lvl2pPr marL="257175" indent="-257175">
              <a:buClr>
                <a:schemeClr val="accent4"/>
              </a:buClr>
              <a:buFont typeface="Arial"/>
              <a:buChar char="•"/>
              <a:defRPr sz="1350">
                <a:solidFill>
                  <a:srgbClr val="595959"/>
                </a:solidFill>
                <a:latin typeface="Gotham Light" pitchFamily="50" charset="0"/>
                <a:cs typeface="Gotham Light" pitchFamily="50" charset="0"/>
              </a:defRPr>
            </a:lvl2pPr>
            <a:lvl3pPr marL="478631" indent="-257175">
              <a:buClr>
                <a:schemeClr val="accent4"/>
              </a:buClr>
              <a:buFont typeface="Arial"/>
              <a:buChar char="•"/>
              <a:defRPr sz="1200">
                <a:solidFill>
                  <a:srgbClr val="595959"/>
                </a:solidFill>
                <a:latin typeface="Gotham Light" pitchFamily="50" charset="0"/>
                <a:cs typeface="Gotham Light" pitchFamily="50" charset="0"/>
              </a:defRPr>
            </a:lvl3pPr>
            <a:lvl4pPr marL="691754" indent="-257175">
              <a:buClr>
                <a:schemeClr val="accent4"/>
              </a:buClr>
              <a:buFont typeface="Arial"/>
              <a:buChar char="•"/>
              <a:defRPr sz="1200">
                <a:solidFill>
                  <a:srgbClr val="595959"/>
                </a:solidFill>
                <a:latin typeface="Gotham Light" pitchFamily="50" charset="0"/>
                <a:cs typeface="Gotham Light" pitchFamily="50" charset="0"/>
              </a:defRPr>
            </a:lvl4pPr>
            <a:lvl5pPr marL="891779" indent="-257175">
              <a:buClr>
                <a:schemeClr val="accent4"/>
              </a:buClr>
              <a:buFont typeface="Arial"/>
              <a:buChar char="•"/>
              <a:defRPr sz="12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24055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FA91-4B94-4F35-86E7-BFB92F04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GT"/>
          </a:p>
        </p:txBody>
      </p:sp>
      <p:sp>
        <p:nvSpPr>
          <p:cNvPr id="3" name="Subtitle 2">
            <a:extLst>
              <a:ext uri="{FF2B5EF4-FFF2-40B4-BE49-F238E27FC236}">
                <a16:creationId xmlns:a16="http://schemas.microsoft.com/office/drawing/2014/main" id="{F3F4E9B3-2CEF-42C2-84F2-2CFA1FF5B7A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GT"/>
          </a:p>
        </p:txBody>
      </p:sp>
      <p:sp>
        <p:nvSpPr>
          <p:cNvPr id="4" name="Date Placeholder 3">
            <a:extLst>
              <a:ext uri="{FF2B5EF4-FFF2-40B4-BE49-F238E27FC236}">
                <a16:creationId xmlns:a16="http://schemas.microsoft.com/office/drawing/2014/main" id="{1E85FBDE-0D0B-4825-A662-EC5EA37AE240}"/>
              </a:ext>
            </a:extLst>
          </p:cNvPr>
          <p:cNvSpPr>
            <a:spLocks noGrp="1"/>
          </p:cNvSpPr>
          <p:nvPr>
            <p:ph type="dt" sz="half" idx="10"/>
          </p:nvPr>
        </p:nvSpPr>
        <p:spPr/>
        <p:txBody>
          <a:bodyPr/>
          <a:lstStyle/>
          <a:p>
            <a:fld id="{4978F0F7-2E24-46E2-8FD6-0124697B6430}" type="datetimeFigureOut">
              <a:rPr lang="es-GT" smtClean="0"/>
              <a:t>6/03/20</a:t>
            </a:fld>
            <a:endParaRPr lang="es-GT"/>
          </a:p>
        </p:txBody>
      </p:sp>
      <p:sp>
        <p:nvSpPr>
          <p:cNvPr id="5" name="Footer Placeholder 4">
            <a:extLst>
              <a:ext uri="{FF2B5EF4-FFF2-40B4-BE49-F238E27FC236}">
                <a16:creationId xmlns:a16="http://schemas.microsoft.com/office/drawing/2014/main" id="{110799B7-0968-4D81-B1F2-3BCD7860514D}"/>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E52AC514-6665-4C5F-B23E-0CC1CEE287C5}"/>
              </a:ext>
            </a:extLst>
          </p:cNvPr>
          <p:cNvSpPr>
            <a:spLocks noGrp="1"/>
          </p:cNvSpPr>
          <p:nvPr>
            <p:ph type="sldNum" sz="quarter" idx="12"/>
          </p:nvPr>
        </p:nvSpPr>
        <p:spPr/>
        <p:txBody>
          <a:bodyPr/>
          <a:lstStyle/>
          <a:p>
            <a:fld id="{448D85DB-E3ED-45BC-9BE0-EF2E1E0E14FC}" type="slidenum">
              <a:rPr lang="es-GT" smtClean="0"/>
              <a:t>‹#›</a:t>
            </a:fld>
            <a:endParaRPr lang="es-GT"/>
          </a:p>
        </p:txBody>
      </p:sp>
    </p:spTree>
    <p:extLst>
      <p:ext uri="{BB962C8B-B14F-4D97-AF65-F5344CB8AC3E}">
        <p14:creationId xmlns:p14="http://schemas.microsoft.com/office/powerpoint/2010/main" val="346763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 id="2147483714"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3.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facebook.com/groups/gtssug/" TargetMode="External"/><Relationship Id="rId7" Type="http://schemas.openxmlformats.org/officeDocument/2006/relationships/hyperlink" Target="https://www.youtube.com/c/gtssug"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hyperlink" Target="https://twitter.com/gtssug"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s://github.com/GTSSU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641" y="1538243"/>
            <a:ext cx="2668037" cy="993449"/>
          </a:xfrm>
          <a:prstGeom prst="rect">
            <a:avLst/>
          </a:prstGeom>
        </p:spPr>
      </p:pic>
      <p:sp>
        <p:nvSpPr>
          <p:cNvPr id="4" name="Title 1"/>
          <p:cNvSpPr txBox="1">
            <a:spLocks/>
          </p:cNvSpPr>
          <p:nvPr/>
        </p:nvSpPr>
        <p:spPr>
          <a:xfrm>
            <a:off x="1639792" y="1900121"/>
            <a:ext cx="7032260" cy="1821524"/>
          </a:xfrm>
          <a:prstGeom prst="rect">
            <a:avLst/>
          </a:prstGeom>
        </p:spPr>
        <p:txBody>
          <a:bodyPr vert="horz" wrap="square" lIns="68580" tIns="34290" rIns="68580" bIns="3429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3450" dirty="0">
                <a:solidFill>
                  <a:schemeClr val="bg2"/>
                </a:solidFill>
                <a:latin typeface="+mn-lt"/>
              </a:rPr>
              <a:t>Guatemala SQL Server user group </a:t>
            </a:r>
          </a:p>
          <a:p>
            <a:r>
              <a:rPr lang="en-US" sz="3450" dirty="0">
                <a:solidFill>
                  <a:schemeClr val="bg2"/>
                </a:solidFill>
                <a:latin typeface="+mn-lt"/>
              </a:rPr>
              <a:t>February 2020</a:t>
            </a:r>
            <a:endParaRPr lang="en-US" sz="3450" dirty="0">
              <a:solidFill>
                <a:schemeClr val="bg2"/>
              </a:solidFill>
            </a:endParaRPr>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7219" y="3611034"/>
            <a:ext cx="2771744" cy="1281199"/>
          </a:xfrm>
          <a:prstGeom prst="rect">
            <a:avLst/>
          </a:prstGeom>
        </p:spPr>
      </p:pic>
    </p:spTree>
    <p:extLst>
      <p:ext uri="{BB962C8B-B14F-4D97-AF65-F5344CB8AC3E}">
        <p14:creationId xmlns:p14="http://schemas.microsoft.com/office/powerpoint/2010/main" val="415749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3762774386"/>
              </p:ext>
            </p:extLst>
          </p:nvPr>
        </p:nvGraphicFramePr>
        <p:xfrm>
          <a:off x="377039" y="1864743"/>
          <a:ext cx="8359615" cy="2742800"/>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06528">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97857">
                <a:tc>
                  <a:txBody>
                    <a:bodyPr/>
                    <a:lstStyle/>
                    <a:p>
                      <a:pPr algn="ctr" rtl="0" fontAlgn="ctr"/>
                      <a:r>
                        <a:rPr lang="en-CA" sz="1000" b="0" i="0" u="none" strike="noStrike">
                          <a:solidFill>
                            <a:srgbClr val="000000"/>
                          </a:solidFill>
                          <a:effectLst/>
                          <a:latin typeface="Segoe"/>
                        </a:rPr>
                        <a:t>Data Architecture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11,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Segoe"/>
                        </a:rPr>
                        <a:t>Loading Your Data Vault with Azure Data Factory Mapping Data Flows </a:t>
                      </a:r>
                    </a:p>
                    <a:p>
                      <a:pPr algn="ctr" rtl="0" fontAlgn="ctr"/>
                      <a:r>
                        <a:rPr lang="en-US" sz="1000" b="0" i="0" u="none" strike="noStrike" dirty="0">
                          <a:solidFill>
                            <a:srgbClr val="000000"/>
                          </a:solidFill>
                          <a:effectLst/>
                          <a:latin typeface="Segoe"/>
                        </a:rPr>
                        <a:t>- </a:t>
                      </a:r>
                      <a:r>
                        <a:rPr lang="en-US" sz="1000" b="0" i="0" u="none" strike="noStrike" dirty="0" err="1">
                          <a:solidFill>
                            <a:srgbClr val="000000"/>
                          </a:solidFill>
                          <a:effectLst/>
                          <a:latin typeface="Segoe"/>
                        </a:rPr>
                        <a:t>Rayis</a:t>
                      </a:r>
                      <a:r>
                        <a:rPr lang="en-US" sz="1000" b="0" i="0" u="none" strike="noStrike" dirty="0">
                          <a:solidFill>
                            <a:srgbClr val="000000"/>
                          </a:solidFill>
                          <a:effectLst/>
                          <a:latin typeface="Segoe"/>
                        </a:rPr>
                        <a:t> </a:t>
                      </a:r>
                      <a:r>
                        <a:rPr lang="en-US" sz="1000" b="0" i="0" u="none" strike="noStrike" dirty="0" err="1">
                          <a:solidFill>
                            <a:srgbClr val="000000"/>
                          </a:solidFill>
                          <a:effectLst/>
                          <a:latin typeface="Segoe"/>
                        </a:rPr>
                        <a:t>Imayev</a:t>
                      </a:r>
                      <a:endParaRPr lang="en-US" sz="1000" b="0" i="0" u="none" strike="noStrike" dirty="0">
                        <a:solidFill>
                          <a:srgbClr val="000000"/>
                        </a:solidFill>
                        <a:effectLst/>
                        <a:latin typeface="Segoe"/>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dataarch.pass.org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88416">
                <a:tc>
                  <a:txBody>
                    <a:bodyPr/>
                    <a:lstStyle/>
                    <a:p>
                      <a:pPr algn="ctr" rtl="0" fontAlgn="ctr"/>
                      <a:r>
                        <a:rPr lang="en-CA" sz="1000" b="0" i="0" u="none" strike="noStrike" dirty="0">
                          <a:solidFill>
                            <a:srgbClr val="000000"/>
                          </a:solidFill>
                          <a:effectLst/>
                          <a:latin typeface="Segoe"/>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Mar 12,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Segoe"/>
                        </a:rPr>
                        <a:t>Throw a Brick at Your Data: Intro to Azure Databricks - Hope Foley</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24831">
                <a:tc>
                  <a:txBody>
                    <a:bodyPr/>
                    <a:lstStyle/>
                    <a:p>
                      <a:pPr algn="ctr" rtl="0" fontAlgn="ctr"/>
                      <a:r>
                        <a:rPr lang="en-CA" sz="1000" b="0" i="0" u="none" strike="noStrike">
                          <a:solidFill>
                            <a:srgbClr val="000000"/>
                          </a:solidFill>
                          <a:effectLst/>
                          <a:latin typeface="Segoe"/>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17,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Azure Data Platform Security Overview - Azure Data Lake , Azure Data Factory &amp; SQL Azure DB - </a:t>
                      </a:r>
                      <a:r>
                        <a:rPr lang="en-CA" sz="1000" b="0" i="0" u="none" strike="noStrike" dirty="0" err="1">
                          <a:solidFill>
                            <a:srgbClr val="000000"/>
                          </a:solidFill>
                          <a:effectLst/>
                          <a:latin typeface="Segoe"/>
                        </a:rPr>
                        <a:t>Sriharsh</a:t>
                      </a:r>
                      <a:r>
                        <a:rPr lang="en-CA" sz="1000" b="0" i="0" u="none" strike="noStrike" dirty="0">
                          <a:solidFill>
                            <a:srgbClr val="000000"/>
                          </a:solidFill>
                          <a:effectLst/>
                          <a:latin typeface="Segoe"/>
                        </a:rPr>
                        <a:t> </a:t>
                      </a:r>
                      <a:r>
                        <a:rPr lang="en-CA" sz="1000" b="0" i="0" u="none" strike="noStrike" dirty="0" err="1">
                          <a:solidFill>
                            <a:srgbClr val="000000"/>
                          </a:solidFill>
                          <a:effectLst/>
                          <a:latin typeface="Segoe"/>
                        </a:rPr>
                        <a:t>Adari</a:t>
                      </a:r>
                      <a:endParaRPr lang="en-CA" sz="1000" b="0" i="0" u="none" strike="noStrike" dirty="0">
                        <a:solidFill>
                          <a:srgbClr val="000000"/>
                        </a:solidFill>
                        <a:effectLst/>
                        <a:latin typeface="Segoe"/>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91637">
                <a:tc>
                  <a:txBody>
                    <a:bodyPr/>
                    <a:lstStyle/>
                    <a:p>
                      <a:pPr algn="ctr" rtl="0" fontAlgn="ctr"/>
                      <a:r>
                        <a:rPr lang="en-CA" sz="1000" b="0" i="0" u="none" strike="noStrike">
                          <a:solidFill>
                            <a:srgbClr val="000000"/>
                          </a:solidFill>
                          <a:effectLst/>
                          <a:latin typeface="Segoe"/>
                        </a:rPr>
                        <a:t>Women in Technology</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25,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rgbClr val="FF0000"/>
                          </a:solidFill>
                          <a:effectLst/>
                          <a:latin typeface="Segoe"/>
                        </a:rPr>
                        <a:t>The Evolution of Database Development and Administration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wit.pass.org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91637">
                <a:tc>
                  <a:txBody>
                    <a:bodyPr/>
                    <a:lstStyle/>
                    <a:p>
                      <a:pPr algn="ctr" rtl="0" fontAlgn="ctr"/>
                      <a:r>
                        <a:rPr lang="en-CA" sz="1000" b="0" i="0" u="none" strike="noStrike">
                          <a:solidFill>
                            <a:srgbClr val="000000"/>
                          </a:solidFill>
                          <a:effectLst/>
                          <a:latin typeface="Segoe"/>
                        </a:rPr>
                        <a:t>Database Administration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25,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rgbClr val="FF0000"/>
                          </a:solidFill>
                          <a:effectLst/>
                          <a:latin typeface="Segoe"/>
                        </a:rPr>
                        <a:t>Azure Data Security - Tim </a:t>
                      </a:r>
                      <a:r>
                        <a:rPr lang="en-US" sz="1000" b="1" i="0" u="none" strike="noStrike" dirty="0" err="1">
                          <a:solidFill>
                            <a:srgbClr val="FF0000"/>
                          </a:solidFill>
                          <a:effectLst/>
                          <a:latin typeface="Segoe"/>
                        </a:rPr>
                        <a:t>Radney</a:t>
                      </a:r>
                      <a:endParaRPr lang="en-US" sz="1000" b="1" i="0" u="none" strike="noStrike" dirty="0">
                        <a:solidFill>
                          <a:srgbClr val="FF0000"/>
                        </a:solidFill>
                        <a:effectLst/>
                        <a:latin typeface="Segoe"/>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dba.pass.org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541088"/>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69523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5E690F-E737-4B09-98E1-BF7B82CADB40}"/>
              </a:ext>
            </a:extLst>
          </p:cNvPr>
          <p:cNvSpPr/>
          <p:nvPr/>
        </p:nvSpPr>
        <p:spPr>
          <a:xfrm>
            <a:off x="289722" y="2129229"/>
            <a:ext cx="8564556" cy="2354491"/>
          </a:xfrm>
          <a:prstGeom prst="rect">
            <a:avLst/>
          </a:prstGeom>
        </p:spPr>
        <p:txBody>
          <a:bodyPr wrap="square">
            <a:spAutoFit/>
          </a:bodyPr>
          <a:lstStyle/>
          <a:p>
            <a:r>
              <a:rPr lang="en-US" sz="2100" dirty="0" err="1">
                <a:latin typeface="Segoe UI" panose="020B0502040204020203" pitchFamily="34" charset="0"/>
                <a:ea typeface="Segoe UI" panose="020B0502040204020203" pitchFamily="34" charset="0"/>
                <a:cs typeface="Segoe UI" panose="020B0502040204020203" pitchFamily="34" charset="0"/>
              </a:rPr>
              <a:t>Deseas</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participar</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como</a:t>
            </a:r>
            <a:r>
              <a:rPr lang="en-US" sz="2100" dirty="0">
                <a:latin typeface="Segoe UI" panose="020B0502040204020203" pitchFamily="34" charset="0"/>
                <a:ea typeface="Segoe UI" panose="020B0502040204020203" pitchFamily="34" charset="0"/>
                <a:cs typeface="Segoe UI" panose="020B0502040204020203" pitchFamily="34" charset="0"/>
              </a:rPr>
              <a:t> speaker </a:t>
            </a:r>
            <a:r>
              <a:rPr lang="en-US" sz="2100" dirty="0" err="1">
                <a:latin typeface="Segoe UI" panose="020B0502040204020203" pitchFamily="34" charset="0"/>
                <a:ea typeface="Segoe UI" panose="020B0502040204020203" pitchFamily="34" charset="0"/>
                <a:cs typeface="Segoe UI" panose="020B0502040204020203" pitchFamily="34" charset="0"/>
              </a:rPr>
              <a:t>en</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nuestro</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siguiente</a:t>
            </a:r>
            <a:r>
              <a:rPr lang="en-US" sz="2100" dirty="0">
                <a:latin typeface="Segoe UI" panose="020B0502040204020203" pitchFamily="34" charset="0"/>
                <a:ea typeface="Segoe UI" panose="020B0502040204020203" pitchFamily="34" charset="0"/>
                <a:cs typeface="Segoe UI" panose="020B0502040204020203" pitchFamily="34" charset="0"/>
              </a:rPr>
              <a:t> meetup?</a:t>
            </a:r>
          </a:p>
          <a:p>
            <a:endParaRPr lang="en-US" sz="2100" dirty="0">
              <a:latin typeface="Segoe UI" panose="020B0502040204020203" pitchFamily="34" charset="0"/>
              <a:ea typeface="Segoe UI" panose="020B0502040204020203" pitchFamily="34" charset="0"/>
              <a:cs typeface="Segoe UI" panose="020B0502040204020203" pitchFamily="34" charset="0"/>
            </a:endParaRPr>
          </a:p>
          <a:p>
            <a:r>
              <a:rPr lang="en-US" sz="2100" dirty="0" err="1">
                <a:latin typeface="Segoe UI" panose="020B0502040204020203" pitchFamily="34" charset="0"/>
                <a:ea typeface="Segoe UI" panose="020B0502040204020203" pitchFamily="34" charset="0"/>
                <a:cs typeface="Segoe UI" panose="020B0502040204020203" pitchFamily="34" charset="0"/>
              </a:rPr>
              <a:t>Llena</a:t>
            </a:r>
            <a:r>
              <a:rPr lang="en-US" sz="2100" dirty="0">
                <a:latin typeface="Segoe UI" panose="020B0502040204020203" pitchFamily="34" charset="0"/>
                <a:ea typeface="Segoe UI" panose="020B0502040204020203" pitchFamily="34" charset="0"/>
                <a:cs typeface="Segoe UI" panose="020B0502040204020203" pitchFamily="34" charset="0"/>
              </a:rPr>
              <a:t> esta forma </a:t>
            </a:r>
            <a:r>
              <a:rPr lang="en-US" sz="2100" dirty="0" err="1">
                <a:latin typeface="Segoe UI" panose="020B0502040204020203" pitchFamily="34" charset="0"/>
                <a:ea typeface="Segoe UI" panose="020B0502040204020203" pitchFamily="34" charset="0"/>
                <a:cs typeface="Segoe UI" panose="020B0502040204020203" pitchFamily="34" charset="0"/>
              </a:rPr>
              <a:t>en</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linea</a:t>
            </a:r>
            <a:r>
              <a:rPr lang="en-US" sz="2100" dirty="0">
                <a:latin typeface="Segoe UI" panose="020B0502040204020203" pitchFamily="34" charset="0"/>
                <a:ea typeface="Segoe UI" panose="020B0502040204020203" pitchFamily="34" charset="0"/>
                <a:cs typeface="Segoe UI" panose="020B0502040204020203" pitchFamily="34" charset="0"/>
              </a:rPr>
              <a:t> con una </a:t>
            </a:r>
            <a:r>
              <a:rPr lang="en-US" sz="2100" dirty="0" err="1">
                <a:latin typeface="Segoe UI" panose="020B0502040204020203" pitchFamily="34" charset="0"/>
                <a:ea typeface="Segoe UI" panose="020B0502040204020203" pitchFamily="34" charset="0"/>
                <a:cs typeface="Segoe UI" panose="020B0502040204020203" pitchFamily="34" charset="0"/>
              </a:rPr>
              <a:t>descripcion</a:t>
            </a:r>
            <a:r>
              <a:rPr lang="en-US" sz="2100" dirty="0">
                <a:latin typeface="Segoe UI" panose="020B0502040204020203" pitchFamily="34" charset="0"/>
                <a:ea typeface="Segoe UI" panose="020B0502040204020203" pitchFamily="34" charset="0"/>
                <a:cs typeface="Segoe UI" panose="020B0502040204020203" pitchFamily="34" charset="0"/>
              </a:rPr>
              <a:t> de </a:t>
            </a:r>
            <a:r>
              <a:rPr lang="en-US" sz="2100" dirty="0" err="1">
                <a:latin typeface="Segoe UI" panose="020B0502040204020203" pitchFamily="34" charset="0"/>
                <a:ea typeface="Segoe UI" panose="020B0502040204020203" pitchFamily="34" charset="0"/>
                <a:cs typeface="Segoe UI" panose="020B0502040204020203" pitchFamily="34" charset="0"/>
              </a:rPr>
              <a:t>tu</a:t>
            </a:r>
            <a:r>
              <a:rPr lang="en-US" sz="2100" dirty="0">
                <a:latin typeface="Segoe UI" panose="020B0502040204020203" pitchFamily="34" charset="0"/>
                <a:ea typeface="Segoe UI" panose="020B0502040204020203" pitchFamily="34" charset="0"/>
                <a:cs typeface="Segoe UI" panose="020B0502040204020203" pitchFamily="34" charset="0"/>
              </a:rPr>
              <a:t> session, </a:t>
            </a:r>
            <a:r>
              <a:rPr lang="en-US" sz="2100" dirty="0" err="1">
                <a:latin typeface="Segoe UI" panose="020B0502040204020203" pitchFamily="34" charset="0"/>
                <a:ea typeface="Segoe UI" panose="020B0502040204020203" pitchFamily="34" charset="0"/>
                <a:cs typeface="Segoe UI" panose="020B0502040204020203" pitchFamily="34" charset="0"/>
              </a:rPr>
              <a:t>nosotros</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te</a:t>
            </a:r>
            <a:r>
              <a:rPr lang="en-US" sz="2100" dirty="0">
                <a:latin typeface="Segoe UI" panose="020B0502040204020203" pitchFamily="34" charset="0"/>
                <a:ea typeface="Segoe UI" panose="020B0502040204020203" pitchFamily="34" charset="0"/>
                <a:cs typeface="Segoe UI" panose="020B0502040204020203" pitchFamily="34" charset="0"/>
              </a:rPr>
              <a:t> </a:t>
            </a:r>
            <a:r>
              <a:rPr lang="en-US" sz="2100" dirty="0" err="1">
                <a:latin typeface="Segoe UI" panose="020B0502040204020203" pitchFamily="34" charset="0"/>
                <a:ea typeface="Segoe UI" panose="020B0502040204020203" pitchFamily="34" charset="0"/>
                <a:cs typeface="Segoe UI" panose="020B0502040204020203" pitchFamily="34" charset="0"/>
              </a:rPr>
              <a:t>contactaremos</a:t>
            </a:r>
            <a:r>
              <a:rPr lang="en-US" sz="2100" dirty="0">
                <a:latin typeface="Segoe UI" panose="020B0502040204020203" pitchFamily="34" charset="0"/>
                <a:ea typeface="Segoe UI" panose="020B0502040204020203" pitchFamily="34" charset="0"/>
                <a:cs typeface="Segoe UI" panose="020B0502040204020203" pitchFamily="34" charset="0"/>
              </a:rPr>
              <a:t>.</a:t>
            </a:r>
          </a:p>
          <a:p>
            <a:endParaRPr lang="en-US" sz="2100" dirty="0">
              <a:hlinkClick r:id="rId2"/>
            </a:endParaRPr>
          </a:p>
          <a:p>
            <a:r>
              <a:rPr lang="en-US" sz="2100" dirty="0">
                <a:hlinkClick r:id="rId2"/>
              </a:rPr>
              <a:t>https://gtssug.pass.org/en-us/sessionsubmission.aspx</a:t>
            </a:r>
            <a:endParaRPr lang="en-US" sz="2100" dirty="0"/>
          </a:p>
          <a:p>
            <a:endParaRPr lang="en-US" sz="2100" dirty="0"/>
          </a:p>
        </p:txBody>
      </p:sp>
      <p:sp>
        <p:nvSpPr>
          <p:cNvPr id="7" name="Title 4">
            <a:extLst>
              <a:ext uri="{FF2B5EF4-FFF2-40B4-BE49-F238E27FC236}">
                <a16:creationId xmlns:a16="http://schemas.microsoft.com/office/drawing/2014/main" id="{21542B10-0EFC-4352-BD24-8CB2DC6FAC15}"/>
              </a:ext>
            </a:extLst>
          </p:cNvPr>
          <p:cNvSpPr>
            <a:spLocks noGrp="1"/>
          </p:cNvSpPr>
          <p:nvPr>
            <p:ph type="title"/>
          </p:nvPr>
        </p:nvSpPr>
        <p:spPr>
          <a:xfrm>
            <a:off x="289722" y="999601"/>
            <a:ext cx="4730743" cy="614029"/>
          </a:xfrm>
        </p:spPr>
        <p:txBody>
          <a:bodyPr/>
          <a:lstStyle/>
          <a:p>
            <a:r>
              <a:rPr lang="en-US" sz="3200" dirty="0" err="1"/>
              <a:t>Contribuye</a:t>
            </a:r>
            <a:r>
              <a:rPr lang="en-US" sz="3200" dirty="0"/>
              <a:t> con </a:t>
            </a:r>
            <a:r>
              <a:rPr lang="en-US" sz="3200" dirty="0" err="1"/>
              <a:t>nosotros</a:t>
            </a:r>
            <a:r>
              <a:rPr lang="en-US" sz="3200" dirty="0"/>
              <a:t>!</a:t>
            </a:r>
          </a:p>
        </p:txBody>
      </p:sp>
      <p:pic>
        <p:nvPicPr>
          <p:cNvPr id="9" name="Picture 8" descr="A close up of a sign&#10;&#10;Description automatically generated">
            <a:extLst>
              <a:ext uri="{FF2B5EF4-FFF2-40B4-BE49-F238E27FC236}">
                <a16:creationId xmlns:a16="http://schemas.microsoft.com/office/drawing/2014/main" id="{F91506A4-DEDD-49B6-9D7B-9A936023E1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74" t="16122" r="23147" b="15178"/>
          <a:stretch/>
        </p:blipFill>
        <p:spPr>
          <a:xfrm>
            <a:off x="6629400" y="484002"/>
            <a:ext cx="1691640" cy="1645226"/>
          </a:xfrm>
          <a:prstGeom prst="rect">
            <a:avLst/>
          </a:prstGeom>
        </p:spPr>
      </p:pic>
      <p:pic>
        <p:nvPicPr>
          <p:cNvPr id="11" name="Picture 10" descr="A close up of a black background&#10;&#10;Description automatically generated">
            <a:extLst>
              <a:ext uri="{FF2B5EF4-FFF2-40B4-BE49-F238E27FC236}">
                <a16:creationId xmlns:a16="http://schemas.microsoft.com/office/drawing/2014/main" id="{3E866D64-80BA-4837-8AE8-258A7B17919C}"/>
              </a:ext>
            </a:extLst>
          </p:cNvPr>
          <p:cNvPicPr>
            <a:picLocks noChangeAspect="1"/>
          </p:cNvPicPr>
          <p:nvPr/>
        </p:nvPicPr>
        <p:blipFill rotWithShape="1">
          <a:blip r:embed="rId4">
            <a:extLst>
              <a:ext uri="{28A0092B-C50C-407E-A947-70E740481C1C}">
                <a14:useLocalDpi xmlns:a14="http://schemas.microsoft.com/office/drawing/2010/main" val="0"/>
              </a:ext>
            </a:extLst>
          </a:blip>
          <a:srcRect l="9415" t="9415" r="10687" b="9160"/>
          <a:stretch/>
        </p:blipFill>
        <p:spPr>
          <a:xfrm>
            <a:off x="6918960" y="3349942"/>
            <a:ext cx="1112520" cy="1133778"/>
          </a:xfrm>
          <a:prstGeom prst="rect">
            <a:avLst/>
          </a:prstGeom>
        </p:spPr>
      </p:pic>
    </p:spTree>
    <p:extLst>
      <p:ext uri="{BB962C8B-B14F-4D97-AF65-F5344CB8AC3E}">
        <p14:creationId xmlns:p14="http://schemas.microsoft.com/office/powerpoint/2010/main" val="631856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graphicFrame>
        <p:nvGraphicFramePr>
          <p:cNvPr id="3" name="Table 2">
            <a:extLst>
              <a:ext uri="{FF2B5EF4-FFF2-40B4-BE49-F238E27FC236}">
                <a16:creationId xmlns:a16="http://schemas.microsoft.com/office/drawing/2014/main" id="{894E7A0A-5313-4B5E-8CA5-3717A212C5A6}"/>
              </a:ext>
            </a:extLst>
          </p:cNvPr>
          <p:cNvGraphicFramePr>
            <a:graphicFrameLocks noGrp="1"/>
          </p:cNvGraphicFramePr>
          <p:nvPr>
            <p:extLst/>
          </p:nvPr>
        </p:nvGraphicFramePr>
        <p:xfrm>
          <a:off x="903294" y="1642806"/>
          <a:ext cx="7026005" cy="2883476"/>
        </p:xfrm>
        <a:graphic>
          <a:graphicData uri="http://schemas.openxmlformats.org/drawingml/2006/table">
            <a:tbl>
              <a:tblPr>
                <a:tableStyleId>{5C22544A-7EE6-4342-B048-85BDC9FD1C3A}</a:tableStyleId>
              </a:tblPr>
              <a:tblGrid>
                <a:gridCol w="1405201">
                  <a:extLst>
                    <a:ext uri="{9D8B030D-6E8A-4147-A177-3AD203B41FA5}">
                      <a16:colId xmlns:a16="http://schemas.microsoft.com/office/drawing/2014/main" val="2423413698"/>
                    </a:ext>
                  </a:extLst>
                </a:gridCol>
                <a:gridCol w="1405201">
                  <a:extLst>
                    <a:ext uri="{9D8B030D-6E8A-4147-A177-3AD203B41FA5}">
                      <a16:colId xmlns:a16="http://schemas.microsoft.com/office/drawing/2014/main" val="621261927"/>
                    </a:ext>
                  </a:extLst>
                </a:gridCol>
                <a:gridCol w="1405201">
                  <a:extLst>
                    <a:ext uri="{9D8B030D-6E8A-4147-A177-3AD203B41FA5}">
                      <a16:colId xmlns:a16="http://schemas.microsoft.com/office/drawing/2014/main" val="416628891"/>
                    </a:ext>
                  </a:extLst>
                </a:gridCol>
                <a:gridCol w="1405201">
                  <a:extLst>
                    <a:ext uri="{9D8B030D-6E8A-4147-A177-3AD203B41FA5}">
                      <a16:colId xmlns:a16="http://schemas.microsoft.com/office/drawing/2014/main" val="614823480"/>
                    </a:ext>
                  </a:extLst>
                </a:gridCol>
                <a:gridCol w="1405201">
                  <a:extLst>
                    <a:ext uri="{9D8B030D-6E8A-4147-A177-3AD203B41FA5}">
                      <a16:colId xmlns:a16="http://schemas.microsoft.com/office/drawing/2014/main" val="2420947924"/>
                    </a:ext>
                  </a:extLst>
                </a:gridCol>
              </a:tblGrid>
              <a:tr h="720869">
                <a:tc>
                  <a:txBody>
                    <a:bodyPr/>
                    <a:lstStyle/>
                    <a:p>
                      <a:pPr algn="ctr"/>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3267869"/>
                  </a:ext>
                </a:extLst>
              </a:tr>
              <a:tr h="720869">
                <a:tc>
                  <a:txBody>
                    <a:bodyPr/>
                    <a:lstStyle/>
                    <a:p>
                      <a:pPr algn="ctr"/>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023485"/>
                  </a:ext>
                </a:extLst>
              </a:tr>
              <a:tr h="720869">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827952"/>
                  </a:ext>
                </a:extLst>
              </a:tr>
              <a:tr h="720869">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4545945"/>
                  </a:ext>
                </a:extLst>
              </a:tr>
            </a:tbl>
          </a:graphicData>
        </a:graphic>
      </p:graphicFrame>
      <p:pic>
        <p:nvPicPr>
          <p:cNvPr id="34" name="Picture 33">
            <a:extLst>
              <a:ext uri="{FF2B5EF4-FFF2-40B4-BE49-F238E27FC236}">
                <a16:creationId xmlns:a16="http://schemas.microsoft.com/office/drawing/2014/main" id="{185F6FEF-599F-4E30-955D-894A1C29F74D}"/>
              </a:ext>
            </a:extLst>
          </p:cNvPr>
          <p:cNvPicPr>
            <a:picLocks noChangeAspect="1"/>
          </p:cNvPicPr>
          <p:nvPr/>
        </p:nvPicPr>
        <p:blipFill rotWithShape="1">
          <a:blip r:embed="rId3"/>
          <a:srcRect l="27992" t="32178" r="28191" b="32178"/>
          <a:stretch/>
        </p:blipFill>
        <p:spPr>
          <a:xfrm>
            <a:off x="1217224" y="1703077"/>
            <a:ext cx="802987" cy="654017"/>
          </a:xfrm>
          <a:prstGeom prst="rect">
            <a:avLst/>
          </a:prstGeom>
        </p:spPr>
      </p:pic>
      <p:pic>
        <p:nvPicPr>
          <p:cNvPr id="36" name="Picture 35">
            <a:extLst>
              <a:ext uri="{FF2B5EF4-FFF2-40B4-BE49-F238E27FC236}">
                <a16:creationId xmlns:a16="http://schemas.microsoft.com/office/drawing/2014/main" id="{B4904B33-371A-4712-8C22-0DD256F8AAE1}"/>
              </a:ext>
            </a:extLst>
          </p:cNvPr>
          <p:cNvPicPr>
            <a:picLocks noChangeAspect="1"/>
          </p:cNvPicPr>
          <p:nvPr/>
        </p:nvPicPr>
        <p:blipFill rotWithShape="1">
          <a:blip r:embed="rId4"/>
          <a:srcRect l="32751" t="32179" r="31759" b="32377"/>
          <a:stretch/>
        </p:blipFill>
        <p:spPr>
          <a:xfrm>
            <a:off x="1291709" y="2417365"/>
            <a:ext cx="654016" cy="654017"/>
          </a:xfrm>
          <a:prstGeom prst="rect">
            <a:avLst/>
          </a:prstGeom>
        </p:spPr>
      </p:pic>
      <p:pic>
        <p:nvPicPr>
          <p:cNvPr id="37" name="Picture 36">
            <a:extLst>
              <a:ext uri="{FF2B5EF4-FFF2-40B4-BE49-F238E27FC236}">
                <a16:creationId xmlns:a16="http://schemas.microsoft.com/office/drawing/2014/main" id="{35E72B6C-6248-4775-B26F-33D8A08891FA}"/>
              </a:ext>
            </a:extLst>
          </p:cNvPr>
          <p:cNvPicPr>
            <a:picLocks noChangeAspect="1"/>
          </p:cNvPicPr>
          <p:nvPr/>
        </p:nvPicPr>
        <p:blipFill rotWithShape="1">
          <a:blip r:embed="rId5"/>
          <a:srcRect l="28190" t="32377" r="27397" b="32970"/>
          <a:stretch/>
        </p:blipFill>
        <p:spPr>
          <a:xfrm>
            <a:off x="1200146" y="3114679"/>
            <a:ext cx="837141" cy="654017"/>
          </a:xfrm>
          <a:prstGeom prst="rect">
            <a:avLst/>
          </a:prstGeom>
        </p:spPr>
      </p:pic>
      <p:pic>
        <p:nvPicPr>
          <p:cNvPr id="38" name="Picture 37">
            <a:extLst>
              <a:ext uri="{FF2B5EF4-FFF2-40B4-BE49-F238E27FC236}">
                <a16:creationId xmlns:a16="http://schemas.microsoft.com/office/drawing/2014/main" id="{21F4435A-1C63-4857-8319-4DD0A365A7E6}"/>
              </a:ext>
            </a:extLst>
          </p:cNvPr>
          <p:cNvPicPr>
            <a:picLocks noChangeAspect="1"/>
          </p:cNvPicPr>
          <p:nvPr/>
        </p:nvPicPr>
        <p:blipFill rotWithShape="1">
          <a:blip r:embed="rId6"/>
          <a:srcRect l="38897" t="34951" r="37905" b="35346"/>
          <a:stretch/>
        </p:blipFill>
        <p:spPr>
          <a:xfrm>
            <a:off x="1384905" y="3847731"/>
            <a:ext cx="467622" cy="599516"/>
          </a:xfrm>
          <a:prstGeom prst="rect">
            <a:avLst/>
          </a:prstGeom>
        </p:spPr>
      </p:pic>
      <p:pic>
        <p:nvPicPr>
          <p:cNvPr id="39" name="Picture 38">
            <a:extLst>
              <a:ext uri="{FF2B5EF4-FFF2-40B4-BE49-F238E27FC236}">
                <a16:creationId xmlns:a16="http://schemas.microsoft.com/office/drawing/2014/main" id="{09F010CA-E4F2-447B-ACDC-35201930228B}"/>
              </a:ext>
            </a:extLst>
          </p:cNvPr>
          <p:cNvPicPr>
            <a:picLocks noChangeAspect="1"/>
          </p:cNvPicPr>
          <p:nvPr/>
        </p:nvPicPr>
        <p:blipFill rotWithShape="1">
          <a:blip r:embed="rId7"/>
          <a:srcRect l="27000" t="31980" r="26803" b="31410"/>
          <a:stretch/>
        </p:blipFill>
        <p:spPr>
          <a:xfrm>
            <a:off x="2594930" y="1675827"/>
            <a:ext cx="858595" cy="681267"/>
          </a:xfrm>
          <a:prstGeom prst="rect">
            <a:avLst/>
          </a:prstGeom>
        </p:spPr>
      </p:pic>
      <p:pic>
        <p:nvPicPr>
          <p:cNvPr id="40" name="Picture 39">
            <a:extLst>
              <a:ext uri="{FF2B5EF4-FFF2-40B4-BE49-F238E27FC236}">
                <a16:creationId xmlns:a16="http://schemas.microsoft.com/office/drawing/2014/main" id="{8780D637-BB11-424B-BF5B-9F69426B6268}"/>
              </a:ext>
            </a:extLst>
          </p:cNvPr>
          <p:cNvPicPr>
            <a:picLocks noChangeAspect="1"/>
          </p:cNvPicPr>
          <p:nvPr/>
        </p:nvPicPr>
        <p:blipFill rotWithShape="1">
          <a:blip r:embed="rId8"/>
          <a:srcRect l="28190" t="34530" r="28388" b="35545"/>
          <a:stretch/>
        </p:blipFill>
        <p:spPr>
          <a:xfrm>
            <a:off x="2582187" y="2417365"/>
            <a:ext cx="868792" cy="599515"/>
          </a:xfrm>
          <a:prstGeom prst="rect">
            <a:avLst/>
          </a:prstGeom>
        </p:spPr>
      </p:pic>
      <p:pic>
        <p:nvPicPr>
          <p:cNvPr id="41" name="Picture 40">
            <a:extLst>
              <a:ext uri="{FF2B5EF4-FFF2-40B4-BE49-F238E27FC236}">
                <a16:creationId xmlns:a16="http://schemas.microsoft.com/office/drawing/2014/main" id="{D9689491-2391-4838-A002-85B15EA552D2}"/>
              </a:ext>
            </a:extLst>
          </p:cNvPr>
          <p:cNvPicPr>
            <a:picLocks noChangeAspect="1"/>
          </p:cNvPicPr>
          <p:nvPr/>
        </p:nvPicPr>
        <p:blipFill rotWithShape="1">
          <a:blip r:embed="rId9"/>
          <a:srcRect l="24917" t="32179" r="24027" b="32970"/>
          <a:stretch/>
        </p:blipFill>
        <p:spPr>
          <a:xfrm>
            <a:off x="2545779" y="3131653"/>
            <a:ext cx="956896" cy="654016"/>
          </a:xfrm>
          <a:prstGeom prst="rect">
            <a:avLst/>
          </a:prstGeom>
        </p:spPr>
      </p:pic>
      <p:pic>
        <p:nvPicPr>
          <p:cNvPr id="42" name="Picture 41">
            <a:extLst>
              <a:ext uri="{FF2B5EF4-FFF2-40B4-BE49-F238E27FC236}">
                <a16:creationId xmlns:a16="http://schemas.microsoft.com/office/drawing/2014/main" id="{E7BA84DE-AF9A-48E7-986C-77C54C5A82AD}"/>
              </a:ext>
            </a:extLst>
          </p:cNvPr>
          <p:cNvPicPr>
            <a:picLocks noChangeAspect="1"/>
          </p:cNvPicPr>
          <p:nvPr/>
        </p:nvPicPr>
        <p:blipFill rotWithShape="1">
          <a:blip r:embed="rId10"/>
          <a:srcRect l="25811" t="32575" r="25216" b="32397"/>
          <a:stretch/>
        </p:blipFill>
        <p:spPr>
          <a:xfrm>
            <a:off x="2530979" y="3845941"/>
            <a:ext cx="986495" cy="706500"/>
          </a:xfrm>
          <a:prstGeom prst="rect">
            <a:avLst/>
          </a:prstGeom>
        </p:spPr>
      </p:pic>
      <p:pic>
        <p:nvPicPr>
          <p:cNvPr id="43" name="Picture 42">
            <a:extLst>
              <a:ext uri="{FF2B5EF4-FFF2-40B4-BE49-F238E27FC236}">
                <a16:creationId xmlns:a16="http://schemas.microsoft.com/office/drawing/2014/main" id="{BC1E8536-68B2-46FC-A760-2B929B2D629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3905260" y="1703077"/>
            <a:ext cx="965518" cy="655599"/>
          </a:xfrm>
          <a:prstGeom prst="rect">
            <a:avLst/>
          </a:prstGeom>
        </p:spPr>
      </p:pic>
      <p:pic>
        <p:nvPicPr>
          <p:cNvPr id="44" name="Picture 43">
            <a:extLst>
              <a:ext uri="{FF2B5EF4-FFF2-40B4-BE49-F238E27FC236}">
                <a16:creationId xmlns:a16="http://schemas.microsoft.com/office/drawing/2014/main" id="{D7FC9B64-04E5-4B0A-B0B5-4EA9EE80E974}"/>
              </a:ext>
            </a:extLst>
          </p:cNvPr>
          <p:cNvPicPr>
            <a:picLocks noChangeAspect="1"/>
          </p:cNvPicPr>
          <p:nvPr/>
        </p:nvPicPr>
        <p:blipFill rotWithShape="1">
          <a:blip r:embed="rId12"/>
          <a:srcRect l="24027" t="34357" r="23630" b="34554"/>
          <a:stretch/>
        </p:blipFill>
        <p:spPr>
          <a:xfrm>
            <a:off x="3905260" y="2417365"/>
            <a:ext cx="1036443" cy="616369"/>
          </a:xfrm>
          <a:prstGeom prst="rect">
            <a:avLst/>
          </a:prstGeom>
        </p:spPr>
      </p:pic>
      <p:pic>
        <p:nvPicPr>
          <p:cNvPr id="45" name="Picture 44">
            <a:extLst>
              <a:ext uri="{FF2B5EF4-FFF2-40B4-BE49-F238E27FC236}">
                <a16:creationId xmlns:a16="http://schemas.microsoft.com/office/drawing/2014/main" id="{23253DF4-7909-4E01-B7A6-6AEC437FC72A}"/>
              </a:ext>
            </a:extLst>
          </p:cNvPr>
          <p:cNvPicPr>
            <a:picLocks noChangeAspect="1"/>
          </p:cNvPicPr>
          <p:nvPr/>
        </p:nvPicPr>
        <p:blipFill rotWithShape="1">
          <a:blip r:embed="rId13"/>
          <a:srcRect l="23829" t="35111" r="23432" b="34752"/>
          <a:stretch/>
        </p:blipFill>
        <p:spPr>
          <a:xfrm>
            <a:off x="3899568" y="3141929"/>
            <a:ext cx="1047826" cy="599516"/>
          </a:xfrm>
          <a:prstGeom prst="rect">
            <a:avLst/>
          </a:prstGeom>
        </p:spPr>
      </p:pic>
      <p:pic>
        <p:nvPicPr>
          <p:cNvPr id="46" name="Picture 45">
            <a:extLst>
              <a:ext uri="{FF2B5EF4-FFF2-40B4-BE49-F238E27FC236}">
                <a16:creationId xmlns:a16="http://schemas.microsoft.com/office/drawing/2014/main" id="{59C418EA-BA19-4829-8AEA-740D86733F64}"/>
              </a:ext>
            </a:extLst>
          </p:cNvPr>
          <p:cNvPicPr>
            <a:picLocks noChangeAspect="1"/>
          </p:cNvPicPr>
          <p:nvPr/>
        </p:nvPicPr>
        <p:blipFill rotWithShape="1">
          <a:blip r:embed="rId14"/>
          <a:srcRect l="25290" t="35480" r="25341" b="34951"/>
          <a:stretch/>
        </p:blipFill>
        <p:spPr>
          <a:xfrm>
            <a:off x="3923624" y="3853179"/>
            <a:ext cx="999713" cy="599515"/>
          </a:xfrm>
          <a:prstGeom prst="rect">
            <a:avLst/>
          </a:prstGeom>
        </p:spPr>
      </p:pic>
      <p:pic>
        <p:nvPicPr>
          <p:cNvPr id="47" name="Picture 46">
            <a:extLst>
              <a:ext uri="{FF2B5EF4-FFF2-40B4-BE49-F238E27FC236}">
                <a16:creationId xmlns:a16="http://schemas.microsoft.com/office/drawing/2014/main" id="{A42A8032-626C-42C7-BFBD-5CADC817300E}"/>
              </a:ext>
            </a:extLst>
          </p:cNvPr>
          <p:cNvPicPr>
            <a:picLocks noChangeAspect="1"/>
          </p:cNvPicPr>
          <p:nvPr/>
        </p:nvPicPr>
        <p:blipFill rotWithShape="1">
          <a:blip r:embed="rId15"/>
          <a:srcRect l="24345" t="35367" r="23708" b="34732"/>
          <a:stretch/>
        </p:blipFill>
        <p:spPr>
          <a:xfrm>
            <a:off x="5299415" y="1703077"/>
            <a:ext cx="1040219" cy="599516"/>
          </a:xfrm>
          <a:prstGeom prst="rect">
            <a:avLst/>
          </a:prstGeom>
        </p:spPr>
      </p:pic>
      <p:pic>
        <p:nvPicPr>
          <p:cNvPr id="48" name="Picture 47">
            <a:extLst>
              <a:ext uri="{FF2B5EF4-FFF2-40B4-BE49-F238E27FC236}">
                <a16:creationId xmlns:a16="http://schemas.microsoft.com/office/drawing/2014/main" id="{4E7D4330-7377-4190-89D2-BB0DEB5B5A6E}"/>
              </a:ext>
            </a:extLst>
          </p:cNvPr>
          <p:cNvPicPr>
            <a:picLocks noChangeAspect="1"/>
          </p:cNvPicPr>
          <p:nvPr/>
        </p:nvPicPr>
        <p:blipFill rotWithShape="1">
          <a:blip r:embed="rId16"/>
          <a:srcRect l="10401" t="32715" r="10743" b="32236"/>
          <a:stretch/>
        </p:blipFill>
        <p:spPr>
          <a:xfrm>
            <a:off x="5027446" y="2438216"/>
            <a:ext cx="1587511" cy="706499"/>
          </a:xfrm>
          <a:prstGeom prst="rect">
            <a:avLst/>
          </a:prstGeom>
        </p:spPr>
      </p:pic>
      <p:pic>
        <p:nvPicPr>
          <p:cNvPr id="49" name="Picture 48">
            <a:extLst>
              <a:ext uri="{FF2B5EF4-FFF2-40B4-BE49-F238E27FC236}">
                <a16:creationId xmlns:a16="http://schemas.microsoft.com/office/drawing/2014/main" id="{4CD6393F-1B2D-4F65-B3A4-324AAC1F7768}"/>
              </a:ext>
            </a:extLst>
          </p:cNvPr>
          <p:cNvPicPr>
            <a:picLocks noChangeAspect="1"/>
          </p:cNvPicPr>
          <p:nvPr/>
        </p:nvPicPr>
        <p:blipFill rotWithShape="1">
          <a:blip r:embed="rId17"/>
          <a:srcRect l="37094" t="34059" r="36734" b="34654"/>
          <a:stretch/>
        </p:blipFill>
        <p:spPr>
          <a:xfrm>
            <a:off x="5546327" y="3114679"/>
            <a:ext cx="546393" cy="654016"/>
          </a:xfrm>
          <a:prstGeom prst="rect">
            <a:avLst/>
          </a:prstGeom>
        </p:spPr>
      </p:pic>
      <p:pic>
        <p:nvPicPr>
          <p:cNvPr id="50" name="Picture 49">
            <a:extLst>
              <a:ext uri="{FF2B5EF4-FFF2-40B4-BE49-F238E27FC236}">
                <a16:creationId xmlns:a16="http://schemas.microsoft.com/office/drawing/2014/main" id="{48771D52-7DEE-4C4F-88E7-EE578E17CFD6}"/>
              </a:ext>
            </a:extLst>
          </p:cNvPr>
          <p:cNvPicPr>
            <a:picLocks noChangeAspect="1"/>
          </p:cNvPicPr>
          <p:nvPr/>
        </p:nvPicPr>
        <p:blipFill rotWithShape="1">
          <a:blip r:embed="rId18"/>
          <a:srcRect l="27098" t="35077" r="26110" b="34614"/>
          <a:stretch/>
        </p:blipFill>
        <p:spPr>
          <a:xfrm>
            <a:off x="5363867" y="3864302"/>
            <a:ext cx="924374" cy="599517"/>
          </a:xfrm>
          <a:prstGeom prst="rect">
            <a:avLst/>
          </a:prstGeom>
        </p:spPr>
      </p:pic>
      <p:pic>
        <p:nvPicPr>
          <p:cNvPr id="51" name="Picture 50">
            <a:extLst>
              <a:ext uri="{FF2B5EF4-FFF2-40B4-BE49-F238E27FC236}">
                <a16:creationId xmlns:a16="http://schemas.microsoft.com/office/drawing/2014/main" id="{F3F6D4E7-E970-471E-9DEE-C9F822B80C0D}"/>
              </a:ext>
            </a:extLst>
          </p:cNvPr>
          <p:cNvPicPr>
            <a:picLocks noChangeAspect="1"/>
          </p:cNvPicPr>
          <p:nvPr/>
        </p:nvPicPr>
        <p:blipFill rotWithShape="1">
          <a:blip r:embed="rId19"/>
          <a:srcRect l="29402" t="35063" r="29012" b="34774"/>
          <a:stretch/>
        </p:blipFill>
        <p:spPr>
          <a:xfrm>
            <a:off x="6768271" y="1703078"/>
            <a:ext cx="825529" cy="599515"/>
          </a:xfrm>
          <a:prstGeom prst="rect">
            <a:avLst/>
          </a:prstGeom>
        </p:spPr>
      </p:pic>
      <p:pic>
        <p:nvPicPr>
          <p:cNvPr id="52" name="Picture 51">
            <a:extLst>
              <a:ext uri="{FF2B5EF4-FFF2-40B4-BE49-F238E27FC236}">
                <a16:creationId xmlns:a16="http://schemas.microsoft.com/office/drawing/2014/main" id="{5D53F5EE-A00C-46E0-8D43-17B5F541DA5C}"/>
              </a:ext>
            </a:extLst>
          </p:cNvPr>
          <p:cNvPicPr>
            <a:picLocks noChangeAspect="1"/>
          </p:cNvPicPr>
          <p:nvPr/>
        </p:nvPicPr>
        <p:blipFill rotWithShape="1">
          <a:blip r:embed="rId20"/>
          <a:srcRect l="27000" t="31522" r="26803" b="32397"/>
          <a:stretch/>
        </p:blipFill>
        <p:spPr>
          <a:xfrm>
            <a:off x="6700149" y="2404303"/>
            <a:ext cx="955814" cy="747459"/>
          </a:xfrm>
          <a:prstGeom prst="rect">
            <a:avLst/>
          </a:prstGeom>
        </p:spPr>
      </p:pic>
      <p:pic>
        <p:nvPicPr>
          <p:cNvPr id="54" name="Picture 53">
            <a:extLst>
              <a:ext uri="{FF2B5EF4-FFF2-40B4-BE49-F238E27FC236}">
                <a16:creationId xmlns:a16="http://schemas.microsoft.com/office/drawing/2014/main" id="{16BEA5E0-250C-4275-B078-9A761E805456}"/>
              </a:ext>
            </a:extLst>
          </p:cNvPr>
          <p:cNvPicPr>
            <a:picLocks noChangeAspect="1"/>
          </p:cNvPicPr>
          <p:nvPr/>
        </p:nvPicPr>
        <p:blipFill rotWithShape="1">
          <a:blip r:embed="rId21"/>
          <a:srcRect l="24950" t="35110" r="23630" b="34755"/>
          <a:stretch/>
        </p:blipFill>
        <p:spPr>
          <a:xfrm>
            <a:off x="6654852" y="3154665"/>
            <a:ext cx="1046407" cy="614030"/>
          </a:xfrm>
          <a:prstGeom prst="rect">
            <a:avLst/>
          </a:prstGeom>
        </p:spPr>
      </p:pic>
      <p:pic>
        <p:nvPicPr>
          <p:cNvPr id="55" name="Picture 54">
            <a:extLst>
              <a:ext uri="{FF2B5EF4-FFF2-40B4-BE49-F238E27FC236}">
                <a16:creationId xmlns:a16="http://schemas.microsoft.com/office/drawing/2014/main" id="{4E441968-CCF0-4243-A6A5-734BA3FFFC5F}"/>
              </a:ext>
            </a:extLst>
          </p:cNvPr>
          <p:cNvPicPr>
            <a:picLocks noChangeAspect="1"/>
          </p:cNvPicPr>
          <p:nvPr/>
        </p:nvPicPr>
        <p:blipFill rotWithShape="1">
          <a:blip r:embed="rId22"/>
          <a:srcRect l="29181" t="31522" r="29181" b="32397"/>
          <a:stretch/>
        </p:blipFill>
        <p:spPr>
          <a:xfrm>
            <a:off x="6783230" y="3807304"/>
            <a:ext cx="789649" cy="685148"/>
          </a:xfrm>
          <a:prstGeom prst="rect">
            <a:avLst/>
          </a:prstGeom>
        </p:spPr>
      </p:pic>
    </p:spTree>
    <p:extLst>
      <p:ext uri="{BB962C8B-B14F-4D97-AF65-F5344CB8AC3E}">
        <p14:creationId xmlns:p14="http://schemas.microsoft.com/office/powerpoint/2010/main" val="192582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4152900" cy="514350"/>
          </a:xfrm>
        </p:spPr>
        <p:txBody>
          <a:bodyPr/>
          <a:lstStyle/>
          <a:p>
            <a:r>
              <a:rPr lang="en-US" dirty="0">
                <a:latin typeface="+mj-lt"/>
              </a:rPr>
              <a:t>Connect with PASS</a:t>
            </a:r>
          </a:p>
        </p:txBody>
      </p:sp>
      <p:sp>
        <p:nvSpPr>
          <p:cNvPr id="4" name="Content Placeholder 3"/>
          <p:cNvSpPr>
            <a:spLocks noGrp="1"/>
          </p:cNvSpPr>
          <p:nvPr>
            <p:ph idx="1"/>
          </p:nvPr>
        </p:nvSpPr>
        <p:spPr>
          <a:xfrm>
            <a:off x="0" y="1422302"/>
            <a:ext cx="9144000" cy="707274"/>
          </a:xfrm>
        </p:spPr>
        <p:txBody>
          <a:bodyPr>
            <a:normAutofit/>
          </a:bodyPr>
          <a:lstStyle/>
          <a:p>
            <a:pPr algn="ctr"/>
            <a:r>
              <a:rPr lang="en-US" sz="3600" dirty="0">
                <a:latin typeface="+mn-lt"/>
              </a:rPr>
              <a:t>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6684" y="2597179"/>
            <a:ext cx="707273" cy="707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6766" y="2609665"/>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4041" y="2643620"/>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6" y="3735653"/>
            <a:ext cx="4130749" cy="1130316"/>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100" dirty="0">
                <a:latin typeface="+mn-lt"/>
              </a:rPr>
              <a:t>#</a:t>
            </a:r>
            <a:r>
              <a:rPr lang="en-US" sz="2100" dirty="0" err="1">
                <a:latin typeface="+mn-lt"/>
              </a:rPr>
              <a:t>sqlpass</a:t>
            </a:r>
            <a:br>
              <a:rPr lang="en-US" sz="2100" dirty="0">
                <a:latin typeface="+mn-lt"/>
              </a:rPr>
            </a:br>
            <a:r>
              <a:rPr lang="en-US" sz="2100" dirty="0">
                <a:latin typeface="+mn-lt"/>
              </a:rPr>
              <a:t>@</a:t>
            </a:r>
            <a:r>
              <a:rPr lang="en-US" sz="2100" dirty="0" err="1">
                <a:latin typeface="+mn-lt"/>
              </a:rPr>
              <a:t>sqlpass</a:t>
            </a:r>
            <a:endParaRPr lang="en-US" sz="2100" dirty="0">
              <a:latin typeface="+mn-lt"/>
            </a:endParaRPr>
          </a:p>
          <a:p>
            <a:r>
              <a:rPr lang="en-US" sz="2100" dirty="0">
                <a:latin typeface="+mn-lt"/>
              </a:rPr>
              <a:t>@</a:t>
            </a:r>
            <a:r>
              <a:rPr lang="en-US" sz="2100" dirty="0" err="1">
                <a:latin typeface="+mn-lt"/>
              </a:rPr>
              <a:t>passcommunity</a:t>
            </a:r>
            <a:endParaRPr lang="en-US" sz="21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000" y="2609665"/>
            <a:ext cx="730799" cy="7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7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food&#10;&#10;Description automatically generated">
            <a:extLst>
              <a:ext uri="{FF2B5EF4-FFF2-40B4-BE49-F238E27FC236}">
                <a16:creationId xmlns:a16="http://schemas.microsoft.com/office/drawing/2014/main" id="{C662777F-1AA0-4998-8D14-BC116AEB9029}"/>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743280" y="-152991"/>
            <a:ext cx="8018468" cy="6231386"/>
          </a:xfrm>
          <a:prstGeom prst="rect">
            <a:avLst/>
          </a:prstGeom>
        </p:spPr>
      </p:pic>
      <p:sp>
        <p:nvSpPr>
          <p:cNvPr id="8" name="Rectangle 7">
            <a:extLst>
              <a:ext uri="{FF2B5EF4-FFF2-40B4-BE49-F238E27FC236}">
                <a16:creationId xmlns:a16="http://schemas.microsoft.com/office/drawing/2014/main" id="{E04C7DD3-6ECB-46DB-B068-D39E65DE42D5}"/>
              </a:ext>
            </a:extLst>
          </p:cNvPr>
          <p:cNvSpPr/>
          <p:nvPr/>
        </p:nvSpPr>
        <p:spPr>
          <a:xfrm>
            <a:off x="1" y="1"/>
            <a:ext cx="9143999" cy="934499"/>
          </a:xfrm>
          <a:prstGeom prst="rect">
            <a:avLst/>
          </a:prstGeom>
          <a:solidFill>
            <a:srgbClr val="9308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defTabSz="342900">
              <a:defRPr/>
            </a:pPr>
            <a:r>
              <a:rPr lang="en-US" sz="900" b="1" dirty="0">
                <a:solidFill>
                  <a:schemeClr val="bg1">
                    <a:lumMod val="65000"/>
                  </a:schemeClr>
                </a:solidFill>
                <a:latin typeface="Consolas" panose="020B0609020204030204" pitchFamily="49" charset="0"/>
              </a:rPr>
              <a:t>	</a:t>
            </a:r>
            <a:r>
              <a:rPr lang="en-US" sz="825" b="1" dirty="0">
                <a:solidFill>
                  <a:schemeClr val="bg1">
                    <a:lumMod val="65000"/>
                  </a:schemeClr>
                </a:solidFill>
                <a:latin typeface="Consolas" panose="020B0609020204030204" pitchFamily="49" charset="0"/>
              </a:rPr>
              <a:t>	</a:t>
            </a:r>
          </a:p>
        </p:txBody>
      </p:sp>
      <p:pic>
        <p:nvPicPr>
          <p:cNvPr id="13" name="Picture 12" descr="A close up of a sign&#10;&#10;Description automatically generated">
            <a:extLst>
              <a:ext uri="{FF2B5EF4-FFF2-40B4-BE49-F238E27FC236}">
                <a16:creationId xmlns:a16="http://schemas.microsoft.com/office/drawing/2014/main" id="{776D6CC9-20A2-4261-8275-DCE8D56A5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32" y="2089965"/>
            <a:ext cx="1878956" cy="1083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D8F01255-68EA-4BA4-966B-529CC9A9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537" y="1786769"/>
            <a:ext cx="2270101" cy="669003"/>
          </a:xfrm>
          <a:prstGeom prst="rect">
            <a:avLst/>
          </a:prstGeom>
        </p:spPr>
      </p:pic>
      <p:sp>
        <p:nvSpPr>
          <p:cNvPr id="26" name="Rectangle 25">
            <a:extLst>
              <a:ext uri="{FF2B5EF4-FFF2-40B4-BE49-F238E27FC236}">
                <a16:creationId xmlns:a16="http://schemas.microsoft.com/office/drawing/2014/main" id="{5C4B6E97-554F-4479-AC1E-73B6CBA5DED5}"/>
              </a:ext>
            </a:extLst>
          </p:cNvPr>
          <p:cNvSpPr/>
          <p:nvPr/>
        </p:nvSpPr>
        <p:spPr>
          <a:xfrm>
            <a:off x="1211394" y="934500"/>
            <a:ext cx="6127477" cy="553998"/>
          </a:xfrm>
          <a:prstGeom prst="rect">
            <a:avLst/>
          </a:prstGeom>
        </p:spPr>
        <p:txBody>
          <a:bodyPr wrap="square">
            <a:spAutoFit/>
          </a:bodyPr>
          <a:lstStyle/>
          <a:p>
            <a:pPr algn="ctr"/>
            <a:r>
              <a:rPr lang="en-US" sz="3000" b="1" dirty="0"/>
              <a:t>Gracias a </a:t>
            </a:r>
            <a:r>
              <a:rPr lang="en-US" sz="3000" b="1" dirty="0" err="1"/>
              <a:t>nuestros</a:t>
            </a:r>
            <a:r>
              <a:rPr lang="en-US" sz="3000" b="1" dirty="0"/>
              <a:t> </a:t>
            </a:r>
            <a:r>
              <a:rPr lang="en-US" sz="3000" b="1" dirty="0" err="1"/>
              <a:t>patrocinadores</a:t>
            </a:r>
            <a:endParaRPr lang="en-US" sz="3000" dirty="0"/>
          </a:p>
        </p:txBody>
      </p:sp>
      <p:pic>
        <p:nvPicPr>
          <p:cNvPr id="9" name="Picture 8">
            <a:extLst>
              <a:ext uri="{FF2B5EF4-FFF2-40B4-BE49-F238E27FC236}">
                <a16:creationId xmlns:a16="http://schemas.microsoft.com/office/drawing/2014/main" id="{5003AE2B-D31F-8841-84D6-2D290B5F87C7}"/>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73593" y="3347525"/>
            <a:ext cx="1985779" cy="848760"/>
          </a:xfrm>
          <a:prstGeom prst="rect">
            <a:avLst/>
          </a:prstGeom>
        </p:spPr>
      </p:pic>
      <p:pic>
        <p:nvPicPr>
          <p:cNvPr id="17" name="Picture 16">
            <a:extLst>
              <a:ext uri="{FF2B5EF4-FFF2-40B4-BE49-F238E27FC236}">
                <a16:creationId xmlns:a16="http://schemas.microsoft.com/office/drawing/2014/main" id="{C529DE42-6EB4-DD43-8827-D27BEFFA67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5958" y="3578050"/>
            <a:ext cx="3048000" cy="838200"/>
          </a:xfrm>
          <a:prstGeom prst="rect">
            <a:avLst/>
          </a:prstGeom>
        </p:spPr>
      </p:pic>
      <p:pic>
        <p:nvPicPr>
          <p:cNvPr id="21" name="Picture 20">
            <a:extLst>
              <a:ext uri="{FF2B5EF4-FFF2-40B4-BE49-F238E27FC236}">
                <a16:creationId xmlns:a16="http://schemas.microsoft.com/office/drawing/2014/main" id="{50E9EDA4-F31F-E247-9F71-ADCD67CD3A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3593" y="1857376"/>
            <a:ext cx="2425504" cy="598397"/>
          </a:xfrm>
          <a:prstGeom prst="rect">
            <a:avLst/>
          </a:prstGeom>
        </p:spPr>
      </p:pic>
      <p:pic>
        <p:nvPicPr>
          <p:cNvPr id="23" name="Picture 22">
            <a:extLst>
              <a:ext uri="{FF2B5EF4-FFF2-40B4-BE49-F238E27FC236}">
                <a16:creationId xmlns:a16="http://schemas.microsoft.com/office/drawing/2014/main" id="{C8E8F7B8-4961-664A-ABAA-8B713688A9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2829" y="1"/>
            <a:ext cx="6251171" cy="934499"/>
          </a:xfrm>
          <a:prstGeom prst="rect">
            <a:avLst/>
          </a:prstGeom>
        </p:spPr>
      </p:pic>
      <p:pic>
        <p:nvPicPr>
          <p:cNvPr id="10" name="Picture 9" descr="A picture containing food, plate&#10;&#10;Description automatically generated">
            <a:extLst>
              <a:ext uri="{FF2B5EF4-FFF2-40B4-BE49-F238E27FC236}">
                <a16:creationId xmlns:a16="http://schemas.microsoft.com/office/drawing/2014/main" id="{A0234794-8E93-42B0-AC4C-EDA251919B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95" y="38624"/>
            <a:ext cx="1823303" cy="842795"/>
          </a:xfrm>
          <a:prstGeom prst="rect">
            <a:avLst/>
          </a:prstGeom>
        </p:spPr>
      </p:pic>
    </p:spTree>
    <p:extLst>
      <p:ext uri="{BB962C8B-B14F-4D97-AF65-F5344CB8AC3E}">
        <p14:creationId xmlns:p14="http://schemas.microsoft.com/office/powerpoint/2010/main" val="617624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E108-6A66-4B7A-AD28-33F23DE6C8AA}"/>
              </a:ext>
            </a:extLst>
          </p:cNvPr>
          <p:cNvSpPr txBox="1">
            <a:spLocks/>
          </p:cNvSpPr>
          <p:nvPr/>
        </p:nvSpPr>
        <p:spPr>
          <a:xfrm>
            <a:off x="312745" y="574232"/>
            <a:ext cx="6367455" cy="61402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000" dirty="0" err="1"/>
              <a:t>Quienes</a:t>
            </a:r>
            <a:r>
              <a:rPr lang="en-US" sz="3000" dirty="0"/>
              <a:t> </a:t>
            </a:r>
            <a:r>
              <a:rPr lang="en-US" sz="3000" dirty="0" err="1"/>
              <a:t>somos</a:t>
            </a:r>
            <a:r>
              <a:rPr lang="en-US" sz="3000" dirty="0"/>
              <a:t>?</a:t>
            </a:r>
          </a:p>
        </p:txBody>
      </p:sp>
      <p:sp>
        <p:nvSpPr>
          <p:cNvPr id="3" name="Text Placeholder 22">
            <a:extLst>
              <a:ext uri="{FF2B5EF4-FFF2-40B4-BE49-F238E27FC236}">
                <a16:creationId xmlns:a16="http://schemas.microsoft.com/office/drawing/2014/main" id="{ABC3B560-31EA-4697-94E8-BDDD49C4BCEE}"/>
              </a:ext>
            </a:extLst>
          </p:cNvPr>
          <p:cNvSpPr txBox="1">
            <a:spLocks/>
          </p:cNvSpPr>
          <p:nvPr/>
        </p:nvSpPr>
        <p:spPr>
          <a:xfrm>
            <a:off x="312745" y="1762493"/>
            <a:ext cx="7808644" cy="2387328"/>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1600" b="1" dirty="0"/>
              <a:t>Misión</a:t>
            </a:r>
          </a:p>
          <a:p>
            <a:r>
              <a:rPr lang="es-ES_tradnl" sz="1600" dirty="0"/>
              <a:t>Facilitar el "networking”, intercambio de conocimiento y experiencias a través eventos mensuales, anuales y virtuales. </a:t>
            </a:r>
          </a:p>
          <a:p>
            <a:endParaRPr lang="es-ES_tradnl" sz="1600" dirty="0"/>
          </a:p>
          <a:p>
            <a:r>
              <a:rPr lang="es-ES_tradnl" sz="1600" b="1" dirty="0"/>
              <a:t>Visión </a:t>
            </a:r>
          </a:p>
          <a:p>
            <a:r>
              <a:rPr lang="es-ES_tradnl" sz="1600" dirty="0"/>
              <a:t>Desarrollar una red profesional a nivel nacional, promoviendo la interacción con últimas tendencias en tecnologías de plataforma de datos Microsoft y otras (Open Source). </a:t>
            </a:r>
          </a:p>
          <a:p>
            <a:endParaRPr lang="en-US" sz="1600" b="1" dirty="0"/>
          </a:p>
        </p:txBody>
      </p:sp>
      <p:pic>
        <p:nvPicPr>
          <p:cNvPr id="5" name="Picture 4" descr="A picture containing food, plate&#10;&#10;Description automatically generated">
            <a:extLst>
              <a:ext uri="{FF2B5EF4-FFF2-40B4-BE49-F238E27FC236}">
                <a16:creationId xmlns:a16="http://schemas.microsoft.com/office/drawing/2014/main" id="{EB55D8B9-DB56-4DB6-8C80-F68BC12A73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270" y="158834"/>
            <a:ext cx="3125730" cy="1444824"/>
          </a:xfrm>
          <a:prstGeom prst="rect">
            <a:avLst/>
          </a:prstGeom>
        </p:spPr>
      </p:pic>
    </p:spTree>
    <p:extLst>
      <p:ext uri="{BB962C8B-B14F-4D97-AF65-F5344CB8AC3E}">
        <p14:creationId xmlns:p14="http://schemas.microsoft.com/office/powerpoint/2010/main" val="3421808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33FFAA-2925-4F17-9B69-6F0FB929D5AB}"/>
              </a:ext>
            </a:extLst>
          </p:cNvPr>
          <p:cNvGrpSpPr/>
          <p:nvPr/>
        </p:nvGrpSpPr>
        <p:grpSpPr>
          <a:xfrm>
            <a:off x="1615765" y="2019056"/>
            <a:ext cx="1394135" cy="1593157"/>
            <a:chOff x="670885" y="1797743"/>
            <a:chExt cx="1394135" cy="1593157"/>
          </a:xfrm>
        </p:grpSpPr>
        <p:sp>
          <p:nvSpPr>
            <p:cNvPr id="6" name="Oval 5">
              <a:extLst>
                <a:ext uri="{FF2B5EF4-FFF2-40B4-BE49-F238E27FC236}">
                  <a16:creationId xmlns:a16="http://schemas.microsoft.com/office/drawing/2014/main" id="{1AFE7F78-25E1-4B06-A58E-05FA267B27DB}"/>
                </a:ext>
              </a:extLst>
            </p:cNvPr>
            <p:cNvSpPr/>
            <p:nvPr/>
          </p:nvSpPr>
          <p:spPr>
            <a:xfrm>
              <a:off x="740672" y="1797743"/>
              <a:ext cx="1243584" cy="1197864"/>
            </a:xfrm>
            <a:prstGeom prst="ellipse">
              <a:avLst/>
            </a:prstGeom>
            <a:blipFill dpi="0" rotWithShape="1">
              <a:blip r:embed="rId2"/>
              <a:srcRect/>
              <a:stretch>
                <a:fillRect l="-7946" t="-5315" r="-7946" b="-1888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2">
              <a:extLst>
                <a:ext uri="{FF2B5EF4-FFF2-40B4-BE49-F238E27FC236}">
                  <a16:creationId xmlns:a16="http://schemas.microsoft.com/office/drawing/2014/main" id="{F26B9AFF-5AB3-48A0-9B50-F39EEF80C47B}"/>
                </a:ext>
              </a:extLst>
            </p:cNvPr>
            <p:cNvSpPr txBox="1">
              <a:spLocks/>
            </p:cNvSpPr>
            <p:nvPr/>
          </p:nvSpPr>
          <p:spPr>
            <a:xfrm>
              <a:off x="670885" y="3073133"/>
              <a:ext cx="1394135" cy="317767"/>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1600" b="1" dirty="0"/>
                <a:t>Carlos Lopez</a:t>
              </a:r>
            </a:p>
          </p:txBody>
        </p:sp>
      </p:grpSp>
      <p:grpSp>
        <p:nvGrpSpPr>
          <p:cNvPr id="12" name="Group 11">
            <a:extLst>
              <a:ext uri="{FF2B5EF4-FFF2-40B4-BE49-F238E27FC236}">
                <a16:creationId xmlns:a16="http://schemas.microsoft.com/office/drawing/2014/main" id="{92216BD6-823F-4C04-97DF-9C684617851E}"/>
              </a:ext>
            </a:extLst>
          </p:cNvPr>
          <p:cNvGrpSpPr/>
          <p:nvPr/>
        </p:nvGrpSpPr>
        <p:grpSpPr>
          <a:xfrm>
            <a:off x="3597868" y="2019056"/>
            <a:ext cx="1698333" cy="1593157"/>
            <a:chOff x="2652988" y="1797743"/>
            <a:chExt cx="1698333" cy="1593157"/>
          </a:xfrm>
        </p:grpSpPr>
        <p:sp>
          <p:nvSpPr>
            <p:cNvPr id="7" name="Oval 6">
              <a:extLst>
                <a:ext uri="{FF2B5EF4-FFF2-40B4-BE49-F238E27FC236}">
                  <a16:creationId xmlns:a16="http://schemas.microsoft.com/office/drawing/2014/main" id="{21914D26-EB3D-4898-8E67-EAA94DFE24F6}"/>
                </a:ext>
              </a:extLst>
            </p:cNvPr>
            <p:cNvSpPr/>
            <p:nvPr/>
          </p:nvSpPr>
          <p:spPr>
            <a:xfrm>
              <a:off x="2880363" y="1797743"/>
              <a:ext cx="1243584" cy="1197864"/>
            </a:xfrm>
            <a:prstGeom prst="ellipse">
              <a:avLst/>
            </a:prstGeom>
            <a:blipFill dpi="0" rotWithShape="1">
              <a:blip r:embed="rId3"/>
              <a:srcRect/>
              <a:stretch>
                <a:fillRect l="-2420" t="-2728" r="-2420" b="-962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2">
              <a:extLst>
                <a:ext uri="{FF2B5EF4-FFF2-40B4-BE49-F238E27FC236}">
                  <a16:creationId xmlns:a16="http://schemas.microsoft.com/office/drawing/2014/main" id="{7659CF38-46D7-4D06-966E-2A283D997C93}"/>
                </a:ext>
              </a:extLst>
            </p:cNvPr>
            <p:cNvSpPr txBox="1">
              <a:spLocks/>
            </p:cNvSpPr>
            <p:nvPr/>
          </p:nvSpPr>
          <p:spPr>
            <a:xfrm>
              <a:off x="2652988" y="3073133"/>
              <a:ext cx="1698333" cy="317767"/>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1600" b="1" dirty="0"/>
                <a:t>Eduardo Pivaral</a:t>
              </a:r>
            </a:p>
          </p:txBody>
        </p:sp>
      </p:grpSp>
      <p:grpSp>
        <p:nvGrpSpPr>
          <p:cNvPr id="13" name="Group 12">
            <a:extLst>
              <a:ext uri="{FF2B5EF4-FFF2-40B4-BE49-F238E27FC236}">
                <a16:creationId xmlns:a16="http://schemas.microsoft.com/office/drawing/2014/main" id="{456C344B-D55F-42F9-84B3-F5811822C589}"/>
              </a:ext>
            </a:extLst>
          </p:cNvPr>
          <p:cNvGrpSpPr/>
          <p:nvPr/>
        </p:nvGrpSpPr>
        <p:grpSpPr>
          <a:xfrm>
            <a:off x="5964934" y="2019056"/>
            <a:ext cx="1698333" cy="1594484"/>
            <a:chOff x="5020054" y="1798689"/>
            <a:chExt cx="1698333" cy="1594484"/>
          </a:xfrm>
        </p:grpSpPr>
        <p:sp>
          <p:nvSpPr>
            <p:cNvPr id="8" name="Oval 7">
              <a:extLst>
                <a:ext uri="{FF2B5EF4-FFF2-40B4-BE49-F238E27FC236}">
                  <a16:creationId xmlns:a16="http://schemas.microsoft.com/office/drawing/2014/main" id="{C74AB8EB-2A25-4DC8-8BDC-0283C5F7D697}"/>
                </a:ext>
              </a:extLst>
            </p:cNvPr>
            <p:cNvSpPr/>
            <p:nvPr/>
          </p:nvSpPr>
          <p:spPr>
            <a:xfrm>
              <a:off x="5020054" y="1798689"/>
              <a:ext cx="1246633" cy="1196918"/>
            </a:xfrm>
            <a:prstGeom prst="ellipse">
              <a:avLst/>
            </a:prstGeom>
            <a:blipFill dpi="0" rotWithShape="1">
              <a:blip r:embed="rId4"/>
              <a:srcRect/>
              <a:stretch>
                <a:fillRect l="-8139" t="-747" r="-12368" b="-931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2">
              <a:extLst>
                <a:ext uri="{FF2B5EF4-FFF2-40B4-BE49-F238E27FC236}">
                  <a16:creationId xmlns:a16="http://schemas.microsoft.com/office/drawing/2014/main" id="{5FEA46F8-F025-4D7B-A80F-2A1923B91CDE}"/>
                </a:ext>
              </a:extLst>
            </p:cNvPr>
            <p:cNvSpPr txBox="1">
              <a:spLocks/>
            </p:cNvSpPr>
            <p:nvPr/>
          </p:nvSpPr>
          <p:spPr>
            <a:xfrm>
              <a:off x="5020054" y="3075406"/>
              <a:ext cx="1698333" cy="317767"/>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1600" b="1" dirty="0"/>
                <a:t>Carlos Robles</a:t>
              </a:r>
            </a:p>
          </p:txBody>
        </p:sp>
      </p:grpSp>
      <p:sp>
        <p:nvSpPr>
          <p:cNvPr id="14" name="Title 1">
            <a:extLst>
              <a:ext uri="{FF2B5EF4-FFF2-40B4-BE49-F238E27FC236}">
                <a16:creationId xmlns:a16="http://schemas.microsoft.com/office/drawing/2014/main" id="{76E2464A-2757-4ED9-8891-FD44CA8528C2}"/>
              </a:ext>
            </a:extLst>
          </p:cNvPr>
          <p:cNvSpPr txBox="1">
            <a:spLocks/>
          </p:cNvSpPr>
          <p:nvPr/>
        </p:nvSpPr>
        <p:spPr>
          <a:xfrm>
            <a:off x="312745" y="574232"/>
            <a:ext cx="6367455" cy="61402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000" dirty="0" err="1"/>
              <a:t>Lideres</a:t>
            </a:r>
            <a:r>
              <a:rPr lang="en-US" sz="3000" dirty="0"/>
              <a:t> de la </a:t>
            </a:r>
            <a:r>
              <a:rPr lang="en-US" sz="3000" dirty="0" err="1"/>
              <a:t>comunidad</a:t>
            </a:r>
            <a:endParaRPr lang="en-US" sz="3000" dirty="0"/>
          </a:p>
        </p:txBody>
      </p:sp>
    </p:spTree>
    <p:extLst>
      <p:ext uri="{BB962C8B-B14F-4D97-AF65-F5344CB8AC3E}">
        <p14:creationId xmlns:p14="http://schemas.microsoft.com/office/powerpoint/2010/main" val="2476253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EDEFED5B-6B1F-47B3-BD61-F10E40BA7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68" y="269814"/>
            <a:ext cx="5099293" cy="2548319"/>
          </a:xfrm>
          <a:prstGeom prst="rect">
            <a:avLst/>
          </a:prstGeom>
        </p:spPr>
      </p:pic>
      <p:pic>
        <p:nvPicPr>
          <p:cNvPr id="8" name="Picture 7" descr="A group of people standing in front of a brick building&#10;&#10;Description automatically generated">
            <a:extLst>
              <a:ext uri="{FF2B5EF4-FFF2-40B4-BE49-F238E27FC236}">
                <a16:creationId xmlns:a16="http://schemas.microsoft.com/office/drawing/2014/main" id="{F2482A43-0500-4A13-A3D4-70E991F332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080" y="1777743"/>
            <a:ext cx="4174404" cy="2782256"/>
          </a:xfrm>
          <a:prstGeom prst="rect">
            <a:avLst/>
          </a:prstGeom>
          <a:ln>
            <a:noFill/>
          </a:ln>
          <a:effectLst>
            <a:outerShdw blurRad="190500" algn="tl" rotWithShape="0">
              <a:srgbClr val="000000">
                <a:alpha val="70000"/>
              </a:srgbClr>
            </a:outerShdw>
          </a:effectLst>
        </p:spPr>
      </p:pic>
      <p:sp>
        <p:nvSpPr>
          <p:cNvPr id="17" name="Title 1">
            <a:extLst>
              <a:ext uri="{FF2B5EF4-FFF2-40B4-BE49-F238E27FC236}">
                <a16:creationId xmlns:a16="http://schemas.microsoft.com/office/drawing/2014/main" id="{0723A3B5-E752-465C-8C5A-5D9E3AE7E7F1}"/>
              </a:ext>
            </a:extLst>
          </p:cNvPr>
          <p:cNvSpPr>
            <a:spLocks noGrp="1"/>
          </p:cNvSpPr>
          <p:nvPr>
            <p:ph type="title"/>
          </p:nvPr>
        </p:nvSpPr>
        <p:spPr>
          <a:xfrm>
            <a:off x="953857" y="3321133"/>
            <a:ext cx="2955204" cy="614029"/>
          </a:xfrm>
        </p:spPr>
        <p:txBody>
          <a:bodyPr>
            <a:normAutofit/>
          </a:bodyPr>
          <a:lstStyle/>
          <a:p>
            <a:r>
              <a:rPr lang="en-US" sz="3000" dirty="0"/>
              <a:t>Gracias a </a:t>
            </a:r>
            <a:r>
              <a:rPr lang="en-US" sz="3000" dirty="0" err="1"/>
              <a:t>todos</a:t>
            </a:r>
            <a:r>
              <a:rPr lang="en-US" sz="3000" dirty="0"/>
              <a:t>!</a:t>
            </a:r>
            <a:endParaRPr lang="en-US" sz="2400" b="1" dirty="0">
              <a:solidFill>
                <a:schemeClr val="accent2"/>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05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light&#10;&#10;Description automatically generated">
            <a:extLst>
              <a:ext uri="{FF2B5EF4-FFF2-40B4-BE49-F238E27FC236}">
                <a16:creationId xmlns:a16="http://schemas.microsoft.com/office/drawing/2014/main" id="{3D4D6FD2-8920-4E35-B435-DE8A8E2D0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7000" cy="5143500"/>
          </a:xfrm>
          <a:prstGeom prst="rect">
            <a:avLst/>
          </a:prstGeom>
        </p:spPr>
      </p:pic>
    </p:spTree>
    <p:extLst>
      <p:ext uri="{BB962C8B-B14F-4D97-AF65-F5344CB8AC3E}">
        <p14:creationId xmlns:p14="http://schemas.microsoft.com/office/powerpoint/2010/main" val="319675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5866620" cy="514350"/>
          </a:xfrm>
        </p:spPr>
        <p:txBody>
          <a:bodyPr/>
          <a:lstStyle/>
          <a:p>
            <a:r>
              <a:rPr lang="en-US" dirty="0">
                <a:latin typeface="+mj-lt"/>
              </a:rPr>
              <a:t>Se </a:t>
            </a:r>
            <a:r>
              <a:rPr lang="en-US" dirty="0" err="1">
                <a:latin typeface="+mj-lt"/>
              </a:rPr>
              <a:t>parte</a:t>
            </a:r>
            <a:r>
              <a:rPr lang="en-US" dirty="0">
                <a:latin typeface="+mj-lt"/>
              </a:rPr>
              <a:t> de esta </a:t>
            </a:r>
            <a:r>
              <a:rPr lang="en-US" dirty="0" err="1">
                <a:latin typeface="+mj-lt"/>
              </a:rPr>
              <a:t>comunidad</a:t>
            </a:r>
            <a:endParaRPr lang="en-US" dirty="0">
              <a:latin typeface="+mj-lt"/>
            </a:endParaRPr>
          </a:p>
        </p:txBody>
      </p:sp>
      <p:sp>
        <p:nvSpPr>
          <p:cNvPr id="4" name="Content Placeholder 3"/>
          <p:cNvSpPr>
            <a:spLocks noGrp="1"/>
          </p:cNvSpPr>
          <p:nvPr>
            <p:ph idx="1"/>
          </p:nvPr>
        </p:nvSpPr>
        <p:spPr>
          <a:xfrm>
            <a:off x="-1" y="2923763"/>
            <a:ext cx="9144000" cy="630180"/>
          </a:xfrm>
        </p:spPr>
        <p:txBody>
          <a:bodyPr>
            <a:normAutofit lnSpcReduction="10000"/>
          </a:bodyPr>
          <a:lstStyle/>
          <a:p>
            <a:pPr algn="ctr"/>
            <a:r>
              <a:rPr lang="en-US" sz="3600" dirty="0">
                <a:latin typeface="+mn-lt"/>
              </a:rPr>
              <a:t>GTSSUG.PASS.org</a:t>
            </a:r>
          </a:p>
          <a:p>
            <a:pPr algn="ctr"/>
            <a:endParaRPr lang="en-US" dirty="0"/>
          </a:p>
          <a:p>
            <a:pPr algn="ctr"/>
            <a:endParaRPr lang="en-US" dirty="0"/>
          </a:p>
          <a:p>
            <a:endParaRPr lang="en-US" dirty="0"/>
          </a:p>
        </p:txBody>
      </p:sp>
      <p:pic>
        <p:nvPicPr>
          <p:cNvPr id="1030" name="Picture 6" descr="Image result for facebook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830" y="1842321"/>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91745" y="1891945"/>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5" y="3793977"/>
            <a:ext cx="4130749" cy="443594"/>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defTabSz="342900">
              <a:lnSpc>
                <a:spcPts val="2625"/>
              </a:lnSpc>
              <a:defRPr/>
            </a:pPr>
            <a:r>
              <a:rPr lang="en-US" sz="2100" dirty="0">
                <a:solidFill>
                  <a:prstClr val="black"/>
                </a:solidFill>
                <a:latin typeface="Segoe UI"/>
              </a:rPr>
              <a:t>#</a:t>
            </a:r>
            <a:r>
              <a:rPr lang="en-US" sz="2100" dirty="0" err="1">
                <a:solidFill>
                  <a:prstClr val="black"/>
                </a:solidFill>
                <a:latin typeface="Segoe UI"/>
              </a:rPr>
              <a:t>SQLPassGT</a:t>
            </a:r>
            <a:br>
              <a:rPr lang="en-US" sz="2100" dirty="0">
                <a:solidFill>
                  <a:prstClr val="black"/>
                </a:solidFill>
                <a:latin typeface="Segoe UI"/>
              </a:rPr>
            </a:br>
            <a:r>
              <a:rPr lang="en-US" sz="2100" dirty="0">
                <a:solidFill>
                  <a:prstClr val="black"/>
                </a:solidFill>
                <a:latin typeface="Segoe UI"/>
              </a:rPr>
              <a:t>@</a:t>
            </a:r>
            <a:r>
              <a:rPr lang="en-US" sz="2100" dirty="0" err="1">
                <a:solidFill>
                  <a:prstClr val="black"/>
                </a:solidFill>
                <a:latin typeface="Segoe UI"/>
              </a:rPr>
              <a:t>gtssug</a:t>
            </a:r>
            <a:endParaRPr lang="en-US" sz="2100" dirty="0">
              <a:solidFill>
                <a:prstClr val="black"/>
              </a:solidFill>
              <a:latin typeface="Segoe UI"/>
            </a:endParaRPr>
          </a:p>
        </p:txBody>
      </p:sp>
      <p:pic>
        <p:nvPicPr>
          <p:cNvPr id="15" name="Picture 14">
            <a:hlinkClick r:id="rId7"/>
            <a:extLst>
              <a:ext uri="{FF2B5EF4-FFF2-40B4-BE49-F238E27FC236}">
                <a16:creationId xmlns:a16="http://schemas.microsoft.com/office/drawing/2014/main" id="{DE4AC95C-94D4-E243-B56D-755A74B75F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05574" y="1730341"/>
            <a:ext cx="953388" cy="953388"/>
          </a:xfrm>
          <a:prstGeom prst="rect">
            <a:avLst/>
          </a:prstGeom>
        </p:spPr>
      </p:pic>
      <p:pic>
        <p:nvPicPr>
          <p:cNvPr id="18" name="Picture 17">
            <a:hlinkClick r:id="rId9"/>
            <a:extLst>
              <a:ext uri="{FF2B5EF4-FFF2-40B4-BE49-F238E27FC236}">
                <a16:creationId xmlns:a16="http://schemas.microsoft.com/office/drawing/2014/main" id="{31DDF905-E3A9-4549-8C5F-E4300AD11D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9327" y="1837256"/>
            <a:ext cx="730800" cy="730800"/>
          </a:xfrm>
          <a:prstGeom prst="rect">
            <a:avLst/>
          </a:prstGeom>
        </p:spPr>
      </p:pic>
    </p:spTree>
    <p:extLst>
      <p:ext uri="{BB962C8B-B14F-4D97-AF65-F5344CB8AC3E}">
        <p14:creationId xmlns:p14="http://schemas.microsoft.com/office/powerpoint/2010/main" val="1540750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a:xfrm>
            <a:off x="312745" y="265513"/>
            <a:ext cx="5681655" cy="614029"/>
          </a:xfrm>
        </p:spPr>
        <p:txBody>
          <a:bodyPr/>
          <a:lstStyle/>
          <a:p>
            <a:r>
              <a:rPr lang="en-US" sz="3000" dirty="0"/>
              <a:t>PASS Partner Webinar: </a:t>
            </a:r>
            <a:r>
              <a:rPr lang="en-US" sz="3000" dirty="0" err="1"/>
              <a:t>Datavail</a:t>
            </a:r>
            <a:br>
              <a:rPr lang="en-US" sz="3000" dirty="0"/>
            </a:br>
            <a:r>
              <a:rPr lang="en-US" sz="2400" b="1" dirty="0">
                <a:solidFill>
                  <a:schemeClr val="accent2"/>
                </a:solidFill>
                <a:latin typeface="Segoe UI Semibold" panose="020B0502040204020203" pitchFamily="34" charset="0"/>
                <a:cs typeface="Segoe UI Semibold" panose="020B0502040204020203" pitchFamily="34" charset="0"/>
              </a:rPr>
              <a:t>March 05, 2020 | 11:00 AM</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369895" y="1384378"/>
            <a:ext cx="8278805" cy="2669669"/>
          </a:xfrm>
        </p:spPr>
        <p:txBody>
          <a:bodyPr/>
          <a:lstStyle/>
          <a:p>
            <a:pPr>
              <a:spcBef>
                <a:spcPts val="0"/>
              </a:spcBef>
            </a:pPr>
            <a:r>
              <a:rPr lang="en-US" sz="1600" b="1" dirty="0"/>
              <a:t>Accelerating SQL Server Migration to the AWS Cloud</a:t>
            </a:r>
          </a:p>
          <a:p>
            <a:pPr>
              <a:spcBef>
                <a:spcPts val="0"/>
              </a:spcBef>
            </a:pPr>
            <a:endParaRPr lang="en-US" sz="1600" dirty="0"/>
          </a:p>
          <a:p>
            <a:pPr>
              <a:spcBef>
                <a:spcPts val="0"/>
              </a:spcBef>
            </a:pPr>
            <a:r>
              <a:rPr lang="en-US" sz="1600" dirty="0"/>
              <a:t>In this webinar, Jeff Duncan a DBA Manager, SQL Server at </a:t>
            </a:r>
            <a:r>
              <a:rPr lang="en-US" sz="1600" dirty="0" err="1"/>
              <a:t>Datavail</a:t>
            </a:r>
            <a:r>
              <a:rPr lang="en-US" sz="1600" dirty="0"/>
              <a:t> will discuss accelerating SQL Server Migration to the AWS Cloud and explain the advantages and disadvantages of using different methods. He will also showcase the surprises and pitfalls to avoid as we venture into the process.</a:t>
            </a:r>
          </a:p>
          <a:p>
            <a:pPr>
              <a:spcBef>
                <a:spcPts val="0"/>
              </a:spcBef>
            </a:pPr>
            <a:endParaRPr lang="en-US" sz="1600" dirty="0"/>
          </a:p>
          <a:p>
            <a:pPr>
              <a:spcBef>
                <a:spcPts val="0"/>
              </a:spcBef>
            </a:pPr>
            <a:r>
              <a:rPr lang="en-US" sz="1600" dirty="0"/>
              <a:t>Learn more on what trends you can expect to see, what the future holds for cloud, and see how the DBA role and their responsibilities are undergoing changes to fit into the new profile necessary in managing the cloud framework</a:t>
            </a:r>
            <a:endParaRPr lang="en-CA" sz="1600" dirty="0"/>
          </a:p>
        </p:txBody>
      </p:sp>
      <p:sp>
        <p:nvSpPr>
          <p:cNvPr id="5" name="Rectangle 4">
            <a:extLst>
              <a:ext uri="{FF2B5EF4-FFF2-40B4-BE49-F238E27FC236}">
                <a16:creationId xmlns:a16="http://schemas.microsoft.com/office/drawing/2014/main" id="{AED502AE-1DF1-4EFB-B9EB-B4D510150E49}"/>
              </a:ext>
            </a:extLst>
          </p:cNvPr>
          <p:cNvSpPr/>
          <p:nvPr/>
        </p:nvSpPr>
        <p:spPr>
          <a:xfrm>
            <a:off x="1345983" y="4284833"/>
            <a:ext cx="6559720" cy="584775"/>
          </a:xfrm>
          <a:prstGeom prst="rect">
            <a:avLst/>
          </a:prstGeom>
        </p:spPr>
        <p:txBody>
          <a:bodyPr wrap="square">
            <a:spAutoFit/>
          </a:bodyPr>
          <a:lstStyle/>
          <a:p>
            <a:r>
              <a:rPr lang="en-US" sz="1600" b="1" dirty="0"/>
              <a:t>Register Now</a:t>
            </a:r>
          </a:p>
          <a:p>
            <a:r>
              <a:rPr lang="en-CA" sz="1600" dirty="0"/>
              <a:t>pass.org/marathon/2020/</a:t>
            </a:r>
            <a:r>
              <a:rPr lang="en-CA" sz="1600" dirty="0" err="1"/>
              <a:t>datavail</a:t>
            </a:r>
            <a:r>
              <a:rPr lang="en-CA" sz="1600" dirty="0"/>
              <a:t>/About.aspx</a:t>
            </a:r>
          </a:p>
        </p:txBody>
      </p:sp>
      <p:pic>
        <p:nvPicPr>
          <p:cNvPr id="1026" name="Picture 2">
            <a:extLst>
              <a:ext uri="{FF2B5EF4-FFF2-40B4-BE49-F238E27FC236}">
                <a16:creationId xmlns:a16="http://schemas.microsoft.com/office/drawing/2014/main" id="{30BAA90E-2254-4F3F-BFCB-2FF6B8EC41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957" y="402659"/>
            <a:ext cx="2454298" cy="9817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piece, black, clock, white&#10;&#10;Description automatically generated">
            <a:extLst>
              <a:ext uri="{FF2B5EF4-FFF2-40B4-BE49-F238E27FC236}">
                <a16:creationId xmlns:a16="http://schemas.microsoft.com/office/drawing/2014/main" id="{B76FDC43-6E2D-45AE-A5DE-F3782E839C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895" y="3896267"/>
            <a:ext cx="981720" cy="981720"/>
          </a:xfrm>
          <a:prstGeom prst="rect">
            <a:avLst/>
          </a:prstGeom>
        </p:spPr>
      </p:pic>
    </p:spTree>
    <p:extLst>
      <p:ext uri="{BB962C8B-B14F-4D97-AF65-F5344CB8AC3E}">
        <p14:creationId xmlns:p14="http://schemas.microsoft.com/office/powerpoint/2010/main" val="175988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493959347"/>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Segoe"/>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10,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02:30 – 03:30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rgbClr val="FF0000"/>
                          </a:solidFill>
                          <a:effectLst/>
                          <a:latin typeface="Segoe"/>
                        </a:rPr>
                        <a:t>Habits of Highly Successful DBA Teams - Kevin Kline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US" sz="1000" b="0" i="0" u="none" strike="noStrike">
                          <a:solidFill>
                            <a:srgbClr val="000000"/>
                          </a:solidFill>
                          <a:effectLst/>
                          <a:latin typeface="Segoe"/>
                        </a:rPr>
                        <a:t>High Availability and Disaster Recovery</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10,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Segoe"/>
                        </a:rPr>
                        <a:t>High Availability Options for SQL Server on Linux - Connor Cox</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hadrvc.pass.org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Segoe"/>
                        </a:rPr>
                        <a:t>Global Italian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11,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17:00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SQL Server Query Store e Automatic Tuning - Sergio Govoni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globalitalian.pass.org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US" sz="1000" b="0" i="0" u="none" strike="noStrike">
                          <a:solidFill>
                            <a:srgbClr val="000000"/>
                          </a:solidFill>
                          <a:effectLst/>
                          <a:latin typeface="Segoe"/>
                        </a:rPr>
                        <a:t>High Availability and Disaster Recovery</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Mar 11, 2020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Segoe"/>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Segoe"/>
                        </a:rPr>
                        <a:t>Automating the creation of missing logins on availability group replicas (Take 2) - Brandon Leach</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Segoe"/>
                        </a:rPr>
                        <a:t>hadrvc.pass.org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379498319"/>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PASS_19_Corp_Template_v2</Template>
  <TotalTime>308</TotalTime>
  <Words>579</Words>
  <Application>Microsoft Macintosh PowerPoint</Application>
  <PresentationFormat>On-screen Show (16:9)</PresentationFormat>
  <Paragraphs>104</Paragraphs>
  <Slides>14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Consolas</vt:lpstr>
      <vt:lpstr>Gotham Light</vt:lpstr>
      <vt:lpstr>Segoe</vt:lpstr>
      <vt:lpstr>Segoe UI</vt:lpstr>
      <vt:lpstr>Segoe UI Light</vt:lpstr>
      <vt:lpstr>Segoe UI Semibold</vt:lpstr>
      <vt:lpstr>Segoe UI Semilight</vt:lpstr>
      <vt:lpstr>PASS 2013_SpeakerTemplate_16x9</vt:lpstr>
      <vt:lpstr>PowerPoint Presentation</vt:lpstr>
      <vt:lpstr>PowerPoint Presentation</vt:lpstr>
      <vt:lpstr>PowerPoint Presentation</vt:lpstr>
      <vt:lpstr>PowerPoint Presentation</vt:lpstr>
      <vt:lpstr>Gracias a todos!</vt:lpstr>
      <vt:lpstr>PowerPoint Presentation</vt:lpstr>
      <vt:lpstr>Se parte de esta comunidad</vt:lpstr>
      <vt:lpstr>PASS Partner Webinar: Datavail March 05, 2020 | 11:00 AM</vt:lpstr>
      <vt:lpstr>Upcoming Virtual Group Webinars</vt:lpstr>
      <vt:lpstr>Upcoming Virtual Group Webinars</vt:lpstr>
      <vt:lpstr>Contribuye con nosotros!</vt:lpstr>
      <vt:lpstr>PASS Virtual Groups</vt:lpstr>
      <vt:lpstr>Connect with PASS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Community News</dc:title>
  <dc:creator>Joseph Peace</dc:creator>
  <cp:lastModifiedBy>carlos Arturo Lopez</cp:lastModifiedBy>
  <cp:revision>161</cp:revision>
  <dcterms:created xsi:type="dcterms:W3CDTF">2019-02-11T20:48:56Z</dcterms:created>
  <dcterms:modified xsi:type="dcterms:W3CDTF">2020-03-07T04:33:14Z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408310712</vt:i4>
  </property>
  <property fmtid="{D5CDD505-2E9C-101B-9397-08002B2CF9AE}" pid="3" name="_NewReviewCycle">
    <vt:lpwstr/>
  </property>
  <property fmtid="{D5CDD505-2E9C-101B-9397-08002B2CF9AE}" pid="4" name="_EmailSubject">
    <vt:lpwstr>Llega presentacion</vt:lpwstr>
  </property>
  <property fmtid="{D5CDD505-2E9C-101B-9397-08002B2CF9AE}" pid="5" name="_AuthorEmailDisplayName">
    <vt:lpwstr>Robles Marroquin, Carlos Alberto</vt:lpwstr>
  </property>
  <property fmtid="{D5CDD505-2E9C-101B-9397-08002B2CF9AE}" pid="6" name="MSIP_Label_112e00b9-34e2-4b26-a577-af1fd0f9f7ee_Enabled">
    <vt:lpwstr>True</vt:lpwstr>
  </property>
  <property fmtid="{D5CDD505-2E9C-101B-9397-08002B2CF9AE}" pid="7" name="MSIP_Label_112e00b9-34e2-4b26-a577-af1fd0f9f7ee_SiteId">
    <vt:lpwstr>33440fc6-b7c7-412c-bb73-0e70b0198d5a</vt:lpwstr>
  </property>
  <property fmtid="{D5CDD505-2E9C-101B-9397-08002B2CF9AE}" pid="8" name="MSIP_Label_112e00b9-34e2-4b26-a577-af1fd0f9f7ee_Owner">
    <vt:lpwstr>carlos.robles@atos.net</vt:lpwstr>
  </property>
  <property fmtid="{D5CDD505-2E9C-101B-9397-08002B2CF9AE}" pid="9" name="MSIP_Label_112e00b9-34e2-4b26-a577-af1fd0f9f7ee_SetDate">
    <vt:lpwstr>2020-02-20T20:09:25.6734086Z</vt:lpwstr>
  </property>
  <property fmtid="{D5CDD505-2E9C-101B-9397-08002B2CF9AE}" pid="10" name="MSIP_Label_112e00b9-34e2-4b26-a577-af1fd0f9f7ee_Name">
    <vt:lpwstr>Atos For Internal Use</vt:lpwstr>
  </property>
  <property fmtid="{D5CDD505-2E9C-101B-9397-08002B2CF9AE}" pid="11" name="MSIP_Label_112e00b9-34e2-4b26-a577-af1fd0f9f7ee_Application">
    <vt:lpwstr>Microsoft Azure Information Protection</vt:lpwstr>
  </property>
  <property fmtid="{D5CDD505-2E9C-101B-9397-08002B2CF9AE}" pid="12" name="MSIP_Label_112e00b9-34e2-4b26-a577-af1fd0f9f7ee_ActionId">
    <vt:lpwstr>0986bc2e-ac37-4836-acf9-18582d27d759</vt:lpwstr>
  </property>
  <property fmtid="{D5CDD505-2E9C-101B-9397-08002B2CF9AE}" pid="13" name="MSIP_Label_112e00b9-34e2-4b26-a577-af1fd0f9f7ee_Extended_MSFT_Method">
    <vt:lpwstr>Automatic</vt:lpwstr>
  </property>
  <property fmtid="{D5CDD505-2E9C-101B-9397-08002B2CF9AE}" pid="14" name="MSIP_Label_e463cba9-5f6c-478d-9329-7b2295e4e8ed_Enabled">
    <vt:lpwstr>True</vt:lpwstr>
  </property>
  <property fmtid="{D5CDD505-2E9C-101B-9397-08002B2CF9AE}" pid="15" name="MSIP_Label_e463cba9-5f6c-478d-9329-7b2295e4e8ed_SiteId">
    <vt:lpwstr>33440fc6-b7c7-412c-bb73-0e70b0198d5a</vt:lpwstr>
  </property>
  <property fmtid="{D5CDD505-2E9C-101B-9397-08002B2CF9AE}" pid="16" name="MSIP_Label_e463cba9-5f6c-478d-9329-7b2295e4e8ed_Owner">
    <vt:lpwstr>carlos.robles@atos.net</vt:lpwstr>
  </property>
  <property fmtid="{D5CDD505-2E9C-101B-9397-08002B2CF9AE}" pid="17" name="MSIP_Label_e463cba9-5f6c-478d-9329-7b2295e4e8ed_SetDate">
    <vt:lpwstr>2020-02-20T20:09:25.6734086Z</vt:lpwstr>
  </property>
  <property fmtid="{D5CDD505-2E9C-101B-9397-08002B2CF9AE}" pid="18" name="MSIP_Label_e463cba9-5f6c-478d-9329-7b2295e4e8ed_Name">
    <vt:lpwstr>Atos For Internal Use - All Employees</vt:lpwstr>
  </property>
  <property fmtid="{D5CDD505-2E9C-101B-9397-08002B2CF9AE}" pid="19" name="MSIP_Label_e463cba9-5f6c-478d-9329-7b2295e4e8ed_Application">
    <vt:lpwstr>Microsoft Azure Information Protection</vt:lpwstr>
  </property>
  <property fmtid="{D5CDD505-2E9C-101B-9397-08002B2CF9AE}" pid="20" name="MSIP_Label_e463cba9-5f6c-478d-9329-7b2295e4e8ed_ActionId">
    <vt:lpwstr>0986bc2e-ac37-4836-acf9-18582d27d759</vt:lpwstr>
  </property>
  <property fmtid="{D5CDD505-2E9C-101B-9397-08002B2CF9AE}" pid="21" name="MSIP_Label_e463cba9-5f6c-478d-9329-7b2295e4e8ed_Parent">
    <vt:lpwstr>112e00b9-34e2-4b26-a577-af1fd0f9f7ee</vt:lpwstr>
  </property>
  <property fmtid="{D5CDD505-2E9C-101B-9397-08002B2CF9AE}" pid="22" name="MSIP_Label_e463cba9-5f6c-478d-9329-7b2295e4e8ed_Extended_MSFT_Method">
    <vt:lpwstr>Automatic</vt:lpwstr>
  </property>
  <property fmtid="{D5CDD505-2E9C-101B-9397-08002B2CF9AE}" pid="23" name="Sensitivity">
    <vt:lpwstr>Atos For Internal Use Atos For Internal Use - All Employees</vt:lpwstr>
  </property>
</Properties>
</file>